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61" r:id="rId5"/>
    <p:sldId id="260" r:id="rId6"/>
    <p:sldId id="259" r:id="rId7"/>
    <p:sldId id="258" r:id="rId8"/>
    <p:sldId id="267" r:id="rId9"/>
    <p:sldId id="266" r:id="rId10"/>
    <p:sldId id="265" r:id="rId11"/>
    <p:sldId id="264" r:id="rId12"/>
    <p:sldId id="263" r:id="rId13"/>
    <p:sldId id="269"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381F9EB-D08E-440D-9EBE-ADD4C623C3B2}" v="14" dt="2025-03-18T19:26:42.95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512"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üjdat güngör" userId="509983f38f34a117" providerId="LiveId" clId="{F381F9EB-D08E-440D-9EBE-ADD4C623C3B2}"/>
    <pc:docChg chg="undo custSel delSld modSld">
      <pc:chgData name="müjdat güngör" userId="509983f38f34a117" providerId="LiveId" clId="{F381F9EB-D08E-440D-9EBE-ADD4C623C3B2}" dt="2025-03-18T19:34:26.883" v="447" actId="20577"/>
      <pc:docMkLst>
        <pc:docMk/>
      </pc:docMkLst>
      <pc:sldChg chg="modSp mod">
        <pc:chgData name="müjdat güngör" userId="509983f38f34a117" providerId="LiveId" clId="{F381F9EB-D08E-440D-9EBE-ADD4C623C3B2}" dt="2025-03-18T19:34:26.883" v="447" actId="20577"/>
        <pc:sldMkLst>
          <pc:docMk/>
          <pc:sldMk cId="3084432494" sldId="257"/>
        </pc:sldMkLst>
        <pc:spChg chg="mod">
          <ac:chgData name="müjdat güngör" userId="509983f38f34a117" providerId="LiveId" clId="{F381F9EB-D08E-440D-9EBE-ADD4C623C3B2}" dt="2025-03-18T19:10:30.377" v="22" actId="6549"/>
          <ac:spMkLst>
            <pc:docMk/>
            <pc:sldMk cId="3084432494" sldId="257"/>
            <ac:spMk id="5" creationId="{340CE270-3C0D-DAD1-CE71-6BA0B3AAAD34}"/>
          </ac:spMkLst>
        </pc:spChg>
        <pc:spChg chg="mod">
          <ac:chgData name="müjdat güngör" userId="509983f38f34a117" providerId="LiveId" clId="{F381F9EB-D08E-440D-9EBE-ADD4C623C3B2}" dt="2025-03-18T19:34:26.883" v="447" actId="20577"/>
          <ac:spMkLst>
            <pc:docMk/>
            <pc:sldMk cId="3084432494" sldId="257"/>
            <ac:spMk id="7" creationId="{777EB7E0-45A6-198A-C7B2-B9EC96E808B3}"/>
          </ac:spMkLst>
        </pc:spChg>
      </pc:sldChg>
      <pc:sldChg chg="addSp modSp mod">
        <pc:chgData name="müjdat güngör" userId="509983f38f34a117" providerId="LiveId" clId="{F381F9EB-D08E-440D-9EBE-ADD4C623C3B2}" dt="2025-03-18T19:19:58.675" v="239" actId="313"/>
        <pc:sldMkLst>
          <pc:docMk/>
          <pc:sldMk cId="2923972695" sldId="258"/>
        </pc:sldMkLst>
        <pc:spChg chg="mod">
          <ac:chgData name="müjdat güngör" userId="509983f38f34a117" providerId="LiveId" clId="{F381F9EB-D08E-440D-9EBE-ADD4C623C3B2}" dt="2025-03-18T19:19:58.675" v="239" actId="313"/>
          <ac:spMkLst>
            <pc:docMk/>
            <pc:sldMk cId="2923972695" sldId="258"/>
            <ac:spMk id="3" creationId="{C99A05A9-2A6B-C29A-2421-F951B29ED58E}"/>
          </ac:spMkLst>
        </pc:spChg>
        <pc:picChg chg="add mod">
          <ac:chgData name="müjdat güngör" userId="509983f38f34a117" providerId="LiveId" clId="{F381F9EB-D08E-440D-9EBE-ADD4C623C3B2}" dt="2025-03-18T19:19:39.852" v="227" actId="1076"/>
          <ac:picMkLst>
            <pc:docMk/>
            <pc:sldMk cId="2923972695" sldId="258"/>
            <ac:picMk id="4" creationId="{B055A6AF-7F7C-CC15-612C-8E4C194B3FFA}"/>
          </ac:picMkLst>
        </pc:picChg>
      </pc:sldChg>
      <pc:sldChg chg="modSp mod">
        <pc:chgData name="müjdat güngör" userId="509983f38f34a117" providerId="LiveId" clId="{F381F9EB-D08E-440D-9EBE-ADD4C623C3B2}" dt="2025-03-18T19:18:24.682" v="221" actId="20577"/>
        <pc:sldMkLst>
          <pc:docMk/>
          <pc:sldMk cId="1878790644" sldId="259"/>
        </pc:sldMkLst>
        <pc:spChg chg="mod">
          <ac:chgData name="müjdat güngör" userId="509983f38f34a117" providerId="LiveId" clId="{F381F9EB-D08E-440D-9EBE-ADD4C623C3B2}" dt="2025-03-18T19:18:24.682" v="221" actId="20577"/>
          <ac:spMkLst>
            <pc:docMk/>
            <pc:sldMk cId="1878790644" sldId="259"/>
            <ac:spMk id="7" creationId="{0ED452DA-2216-4CA8-7467-4AD51C4AF67C}"/>
          </ac:spMkLst>
        </pc:spChg>
      </pc:sldChg>
      <pc:sldChg chg="addSp modSp mod">
        <pc:chgData name="müjdat güngör" userId="509983f38f34a117" providerId="LiveId" clId="{F381F9EB-D08E-440D-9EBE-ADD4C623C3B2}" dt="2025-03-18T19:16:45.836" v="211" actId="1076"/>
        <pc:sldMkLst>
          <pc:docMk/>
          <pc:sldMk cId="2709958224" sldId="260"/>
        </pc:sldMkLst>
        <pc:spChg chg="mod">
          <ac:chgData name="müjdat güngör" userId="509983f38f34a117" providerId="LiveId" clId="{F381F9EB-D08E-440D-9EBE-ADD4C623C3B2}" dt="2025-03-18T19:16:04.108" v="208" actId="20577"/>
          <ac:spMkLst>
            <pc:docMk/>
            <pc:sldMk cId="2709958224" sldId="260"/>
            <ac:spMk id="3" creationId="{100D8102-0F28-8E87-9C4B-668CC85598C6}"/>
          </ac:spMkLst>
        </pc:spChg>
        <pc:picChg chg="add mod">
          <ac:chgData name="müjdat güngör" userId="509983f38f34a117" providerId="LiveId" clId="{F381F9EB-D08E-440D-9EBE-ADD4C623C3B2}" dt="2025-03-18T19:16:45.836" v="211" actId="1076"/>
          <ac:picMkLst>
            <pc:docMk/>
            <pc:sldMk cId="2709958224" sldId="260"/>
            <ac:picMk id="4" creationId="{2755A15A-8F66-C082-3213-FFDF609F3138}"/>
          </ac:picMkLst>
        </pc:picChg>
      </pc:sldChg>
      <pc:sldChg chg="modSp mod">
        <pc:chgData name="müjdat güngör" userId="509983f38f34a117" providerId="LiveId" clId="{F381F9EB-D08E-440D-9EBE-ADD4C623C3B2}" dt="2025-03-18T19:14:59.951" v="205" actId="20577"/>
        <pc:sldMkLst>
          <pc:docMk/>
          <pc:sldMk cId="1100933785" sldId="261"/>
        </pc:sldMkLst>
        <pc:spChg chg="mod">
          <ac:chgData name="müjdat güngör" userId="509983f38f34a117" providerId="LiveId" clId="{F381F9EB-D08E-440D-9EBE-ADD4C623C3B2}" dt="2025-03-18T19:14:59.951" v="205" actId="20577"/>
          <ac:spMkLst>
            <pc:docMk/>
            <pc:sldMk cId="1100933785" sldId="261"/>
            <ac:spMk id="3" creationId="{6DF999E4-40CF-4A3B-9CA3-6EA7117B7270}"/>
          </ac:spMkLst>
        </pc:spChg>
      </pc:sldChg>
      <pc:sldChg chg="modSp mod">
        <pc:chgData name="müjdat güngör" userId="509983f38f34a117" providerId="LiveId" clId="{F381F9EB-D08E-440D-9EBE-ADD4C623C3B2}" dt="2025-03-18T19:13:12.558" v="152" actId="20577"/>
        <pc:sldMkLst>
          <pc:docMk/>
          <pc:sldMk cId="2955570530" sldId="262"/>
        </pc:sldMkLst>
        <pc:spChg chg="mod">
          <ac:chgData name="müjdat güngör" userId="509983f38f34a117" providerId="LiveId" clId="{F381F9EB-D08E-440D-9EBE-ADD4C623C3B2}" dt="2025-03-18T19:13:12.558" v="152" actId="20577"/>
          <ac:spMkLst>
            <pc:docMk/>
            <pc:sldMk cId="2955570530" sldId="262"/>
            <ac:spMk id="3" creationId="{80AB29F6-8FC3-38C0-4793-0E119E7549C9}"/>
          </ac:spMkLst>
        </pc:spChg>
      </pc:sldChg>
      <pc:sldChg chg="addSp delSp modSp mod">
        <pc:chgData name="müjdat güngör" userId="509983f38f34a117" providerId="LiveId" clId="{F381F9EB-D08E-440D-9EBE-ADD4C623C3B2}" dt="2025-03-18T19:31:30.635" v="415" actId="20577"/>
        <pc:sldMkLst>
          <pc:docMk/>
          <pc:sldMk cId="4186204392" sldId="263"/>
        </pc:sldMkLst>
        <pc:spChg chg="add mod">
          <ac:chgData name="müjdat güngör" userId="509983f38f34a117" providerId="LiveId" clId="{F381F9EB-D08E-440D-9EBE-ADD4C623C3B2}" dt="2025-03-18T19:31:30.635" v="415" actId="20577"/>
          <ac:spMkLst>
            <pc:docMk/>
            <pc:sldMk cId="4186204392" sldId="263"/>
            <ac:spMk id="4" creationId="{3D8353DC-0C46-4805-84B5-32C73CF9C09D}"/>
          </ac:spMkLst>
        </pc:spChg>
        <pc:spChg chg="del mod">
          <ac:chgData name="müjdat güngör" userId="509983f38f34a117" providerId="LiveId" clId="{F381F9EB-D08E-440D-9EBE-ADD4C623C3B2}" dt="2025-03-18T19:30:37.897" v="402" actId="478"/>
          <ac:spMkLst>
            <pc:docMk/>
            <pc:sldMk cId="4186204392" sldId="263"/>
            <ac:spMk id="9" creationId="{CCE352B5-2572-D20A-E027-C10DD311CA55}"/>
          </ac:spMkLst>
        </pc:spChg>
        <pc:picChg chg="del mod">
          <ac:chgData name="müjdat güngör" userId="509983f38f34a117" providerId="LiveId" clId="{F381F9EB-D08E-440D-9EBE-ADD4C623C3B2}" dt="2025-03-18T19:30:36.985" v="401" actId="478"/>
          <ac:picMkLst>
            <pc:docMk/>
            <pc:sldMk cId="4186204392" sldId="263"/>
            <ac:picMk id="5" creationId="{48FC7D8B-0D42-8FE1-26E4-1BCF0E8FEB5D}"/>
          </ac:picMkLst>
        </pc:picChg>
        <pc:picChg chg="del">
          <ac:chgData name="müjdat güngör" userId="509983f38f34a117" providerId="LiveId" clId="{F381F9EB-D08E-440D-9EBE-ADD4C623C3B2}" dt="2025-03-18T19:30:38.727" v="403" actId="478"/>
          <ac:picMkLst>
            <pc:docMk/>
            <pc:sldMk cId="4186204392" sldId="263"/>
            <ac:picMk id="7" creationId="{0B83F43A-4D11-694E-768E-4A606F12F8ED}"/>
          </ac:picMkLst>
        </pc:picChg>
      </pc:sldChg>
      <pc:sldChg chg="modSp mod">
        <pc:chgData name="müjdat güngör" userId="509983f38f34a117" providerId="LiveId" clId="{F381F9EB-D08E-440D-9EBE-ADD4C623C3B2}" dt="2025-03-18T19:30:28.174" v="397" actId="20577"/>
        <pc:sldMkLst>
          <pc:docMk/>
          <pc:sldMk cId="3407320959" sldId="264"/>
        </pc:sldMkLst>
        <pc:spChg chg="mod">
          <ac:chgData name="müjdat güngör" userId="509983f38f34a117" providerId="LiveId" clId="{F381F9EB-D08E-440D-9EBE-ADD4C623C3B2}" dt="2025-03-18T19:30:28.174" v="397" actId="20577"/>
          <ac:spMkLst>
            <pc:docMk/>
            <pc:sldMk cId="3407320959" sldId="264"/>
            <ac:spMk id="7" creationId="{B3779774-862B-0A1E-034B-F9C991C686DD}"/>
          </ac:spMkLst>
        </pc:spChg>
      </pc:sldChg>
      <pc:sldChg chg="delSp modSp mod">
        <pc:chgData name="müjdat güngör" userId="509983f38f34a117" providerId="LiveId" clId="{F381F9EB-D08E-440D-9EBE-ADD4C623C3B2}" dt="2025-03-18T19:29:26.296" v="386" actId="20577"/>
        <pc:sldMkLst>
          <pc:docMk/>
          <pc:sldMk cId="631973403" sldId="265"/>
        </pc:sldMkLst>
        <pc:spChg chg="mod">
          <ac:chgData name="müjdat güngör" userId="509983f38f34a117" providerId="LiveId" clId="{F381F9EB-D08E-440D-9EBE-ADD4C623C3B2}" dt="2025-03-18T19:29:26.296" v="386" actId="20577"/>
          <ac:spMkLst>
            <pc:docMk/>
            <pc:sldMk cId="631973403" sldId="265"/>
            <ac:spMk id="9" creationId="{A1B8B465-9A6A-6044-0F83-10C2C2F999F5}"/>
          </ac:spMkLst>
        </pc:spChg>
        <pc:picChg chg="del">
          <ac:chgData name="müjdat güngör" userId="509983f38f34a117" providerId="LiveId" clId="{F381F9EB-D08E-440D-9EBE-ADD4C623C3B2}" dt="2025-03-18T19:28:08.837" v="371" actId="478"/>
          <ac:picMkLst>
            <pc:docMk/>
            <pc:sldMk cId="631973403" sldId="265"/>
            <ac:picMk id="11" creationId="{92578B78-C33A-329F-8702-13AE9BDF999C}"/>
          </ac:picMkLst>
        </pc:picChg>
      </pc:sldChg>
      <pc:sldChg chg="addSp delSp modSp mod">
        <pc:chgData name="müjdat güngör" userId="509983f38f34a117" providerId="LiveId" clId="{F381F9EB-D08E-440D-9EBE-ADD4C623C3B2}" dt="2025-03-18T19:27:53.084" v="370" actId="20577"/>
        <pc:sldMkLst>
          <pc:docMk/>
          <pc:sldMk cId="1703066600" sldId="266"/>
        </pc:sldMkLst>
        <pc:spChg chg="mod">
          <ac:chgData name="müjdat güngör" userId="509983f38f34a117" providerId="LiveId" clId="{F381F9EB-D08E-440D-9EBE-ADD4C623C3B2}" dt="2025-03-18T19:27:53.084" v="370" actId="20577"/>
          <ac:spMkLst>
            <pc:docMk/>
            <pc:sldMk cId="1703066600" sldId="266"/>
            <ac:spMk id="3" creationId="{9525C9D3-2E4D-BC17-6E57-9440F16A0BDE}"/>
          </ac:spMkLst>
        </pc:spChg>
        <pc:spChg chg="add mod">
          <ac:chgData name="müjdat güngör" userId="509983f38f34a117" providerId="LiveId" clId="{F381F9EB-D08E-440D-9EBE-ADD4C623C3B2}" dt="2025-03-18T19:22:28.959" v="264"/>
          <ac:spMkLst>
            <pc:docMk/>
            <pc:sldMk cId="1703066600" sldId="266"/>
            <ac:spMk id="4" creationId="{D2446750-F724-8481-7CDE-115D5BF6DF44}"/>
          </ac:spMkLst>
        </pc:spChg>
        <pc:spChg chg="del mod">
          <ac:chgData name="müjdat güngör" userId="509983f38f34a117" providerId="LiveId" clId="{F381F9EB-D08E-440D-9EBE-ADD4C623C3B2}" dt="2025-03-18T19:21:20.868" v="247"/>
          <ac:spMkLst>
            <pc:docMk/>
            <pc:sldMk cId="1703066600" sldId="266"/>
            <ac:spMk id="5" creationId="{9323ED9F-5EB2-B572-10CE-A8A7164017DC}"/>
          </ac:spMkLst>
        </pc:spChg>
        <pc:graphicFrameChg chg="add mod modGraphic">
          <ac:chgData name="müjdat güngör" userId="509983f38f34a117" providerId="LiveId" clId="{F381F9EB-D08E-440D-9EBE-ADD4C623C3B2}" dt="2025-03-18T19:22:27.809" v="262" actId="14100"/>
          <ac:graphicFrameMkLst>
            <pc:docMk/>
            <pc:sldMk cId="1703066600" sldId="266"/>
            <ac:graphicFrameMk id="2" creationId="{E748C43E-0E0D-1FAC-8A59-212A81DF1E1C}"/>
          </ac:graphicFrameMkLst>
        </pc:graphicFrameChg>
        <pc:picChg chg="del">
          <ac:chgData name="müjdat güngör" userId="509983f38f34a117" providerId="LiveId" clId="{F381F9EB-D08E-440D-9EBE-ADD4C623C3B2}" dt="2025-03-18T19:21:21.459" v="248" actId="478"/>
          <ac:picMkLst>
            <pc:docMk/>
            <pc:sldMk cId="1703066600" sldId="266"/>
            <ac:picMk id="9" creationId="{CC6CC58F-0B72-CD33-D165-D7AF766C7EC7}"/>
          </ac:picMkLst>
        </pc:picChg>
        <pc:picChg chg="del">
          <ac:chgData name="müjdat güngör" userId="509983f38f34a117" providerId="LiveId" clId="{F381F9EB-D08E-440D-9EBE-ADD4C623C3B2}" dt="2025-03-18T19:21:20.862" v="245" actId="478"/>
          <ac:picMkLst>
            <pc:docMk/>
            <pc:sldMk cId="1703066600" sldId="266"/>
            <ac:picMk id="11" creationId="{F78C072A-CEF5-3BF8-8E9E-E7F99E9967BA}"/>
          </ac:picMkLst>
        </pc:picChg>
        <pc:picChg chg="del">
          <ac:chgData name="müjdat güngör" userId="509983f38f34a117" providerId="LiveId" clId="{F381F9EB-D08E-440D-9EBE-ADD4C623C3B2}" dt="2025-03-18T19:21:22.437" v="249" actId="478"/>
          <ac:picMkLst>
            <pc:docMk/>
            <pc:sldMk cId="1703066600" sldId="266"/>
            <ac:picMk id="13" creationId="{0D4A7DB2-5D0C-357D-729F-D7A7E37E6E82}"/>
          </ac:picMkLst>
        </pc:picChg>
        <pc:picChg chg="del">
          <ac:chgData name="müjdat güngör" userId="509983f38f34a117" providerId="LiveId" clId="{F381F9EB-D08E-440D-9EBE-ADD4C623C3B2}" dt="2025-03-18T19:21:23.221" v="250" actId="478"/>
          <ac:picMkLst>
            <pc:docMk/>
            <pc:sldMk cId="1703066600" sldId="266"/>
            <ac:picMk id="15" creationId="{A200F33F-452C-AABB-283C-B91E38C93F3F}"/>
          </ac:picMkLst>
        </pc:picChg>
      </pc:sldChg>
      <pc:sldChg chg="addSp modSp mod">
        <pc:chgData name="müjdat güngör" userId="509983f38f34a117" providerId="LiveId" clId="{F381F9EB-D08E-440D-9EBE-ADD4C623C3B2}" dt="2025-03-18T19:26:42.954" v="357" actId="14100"/>
        <pc:sldMkLst>
          <pc:docMk/>
          <pc:sldMk cId="314636056" sldId="267"/>
        </pc:sldMkLst>
        <pc:spChg chg="add mod">
          <ac:chgData name="müjdat güngör" userId="509983f38f34a117" providerId="LiveId" clId="{F381F9EB-D08E-440D-9EBE-ADD4C623C3B2}" dt="2025-03-18T19:21:43.091" v="254"/>
          <ac:spMkLst>
            <pc:docMk/>
            <pc:sldMk cId="314636056" sldId="267"/>
            <ac:spMk id="3" creationId="{D8FA5A66-FE5D-7B6A-C314-D42A5F0DBE0D}"/>
          </ac:spMkLst>
        </pc:spChg>
        <pc:spChg chg="add mod">
          <ac:chgData name="müjdat güngör" userId="509983f38f34a117" providerId="LiveId" clId="{F381F9EB-D08E-440D-9EBE-ADD4C623C3B2}" dt="2025-03-18T19:22:09.680" v="258"/>
          <ac:spMkLst>
            <pc:docMk/>
            <pc:sldMk cId="314636056" sldId="267"/>
            <ac:spMk id="5" creationId="{F724836F-DE8D-7AE9-C379-AE48CC0BDCD5}"/>
          </ac:spMkLst>
        </pc:spChg>
        <pc:spChg chg="add mod">
          <ac:chgData name="müjdat güngör" userId="509983f38f34a117" providerId="LiveId" clId="{F381F9EB-D08E-440D-9EBE-ADD4C623C3B2}" dt="2025-03-18T19:23:00.748" v="272"/>
          <ac:spMkLst>
            <pc:docMk/>
            <pc:sldMk cId="314636056" sldId="267"/>
            <ac:spMk id="8" creationId="{84FFA34B-E2E2-2E94-475B-456525FAA908}"/>
          </ac:spMkLst>
        </pc:spChg>
        <pc:spChg chg="add mod">
          <ac:chgData name="müjdat güngör" userId="509983f38f34a117" providerId="LiveId" clId="{F381F9EB-D08E-440D-9EBE-ADD4C623C3B2}" dt="2025-03-18T19:26:42.954" v="357" actId="14100"/>
          <ac:spMkLst>
            <pc:docMk/>
            <pc:sldMk cId="314636056" sldId="267"/>
            <ac:spMk id="10" creationId="{8C58C96E-1DF1-CD4B-BF91-6768F753912C}"/>
          </ac:spMkLst>
        </pc:spChg>
        <pc:spChg chg="mod">
          <ac:chgData name="müjdat güngör" userId="509983f38f34a117" providerId="LiveId" clId="{F381F9EB-D08E-440D-9EBE-ADD4C623C3B2}" dt="2025-03-18T19:26:06.826" v="354" actId="1076"/>
          <ac:spMkLst>
            <pc:docMk/>
            <pc:sldMk cId="314636056" sldId="267"/>
            <ac:spMk id="11" creationId="{0EBEB695-0F7C-23DB-7749-164136AF1D59}"/>
          </ac:spMkLst>
        </pc:spChg>
        <pc:graphicFrameChg chg="add mod">
          <ac:chgData name="müjdat güngör" userId="509983f38f34a117" providerId="LiveId" clId="{F381F9EB-D08E-440D-9EBE-ADD4C623C3B2}" dt="2025-03-18T19:21:34.603" v="253"/>
          <ac:graphicFrameMkLst>
            <pc:docMk/>
            <pc:sldMk cId="314636056" sldId="267"/>
            <ac:graphicFrameMk id="2" creationId="{5125C432-72B2-AC02-D087-4746B9B9B371}"/>
          </ac:graphicFrameMkLst>
        </pc:graphicFrameChg>
        <pc:graphicFrameChg chg="add mod">
          <ac:chgData name="müjdat güngör" userId="509983f38f34a117" providerId="LiveId" clId="{F381F9EB-D08E-440D-9EBE-ADD4C623C3B2}" dt="2025-03-18T19:21:56.348" v="257"/>
          <ac:graphicFrameMkLst>
            <pc:docMk/>
            <pc:sldMk cId="314636056" sldId="267"/>
            <ac:graphicFrameMk id="4" creationId="{785EF2DA-99A1-547B-3CD6-740256200F50}"/>
          </ac:graphicFrameMkLst>
        </pc:graphicFrameChg>
        <pc:graphicFrameChg chg="add mod">
          <ac:chgData name="müjdat güngör" userId="509983f38f34a117" providerId="LiveId" clId="{F381F9EB-D08E-440D-9EBE-ADD4C623C3B2}" dt="2025-03-18T19:22:45.443" v="267"/>
          <ac:graphicFrameMkLst>
            <pc:docMk/>
            <pc:sldMk cId="314636056" sldId="267"/>
            <ac:graphicFrameMk id="6" creationId="{A8A3C983-E73D-3205-84EB-AC02D9EBD86E}"/>
          </ac:graphicFrameMkLst>
        </pc:graphicFrameChg>
        <pc:graphicFrameChg chg="add mod modGraphic">
          <ac:chgData name="müjdat güngör" userId="509983f38f34a117" providerId="LiveId" clId="{F381F9EB-D08E-440D-9EBE-ADD4C623C3B2}" dt="2025-03-18T19:26:03.742" v="353" actId="14100"/>
          <ac:graphicFrameMkLst>
            <pc:docMk/>
            <pc:sldMk cId="314636056" sldId="267"/>
            <ac:graphicFrameMk id="9" creationId="{3BEA6126-1002-219E-E24B-58C096C4DF30}"/>
          </ac:graphicFrameMkLst>
        </pc:graphicFrameChg>
      </pc:sldChg>
      <pc:sldChg chg="modSp del mod">
        <pc:chgData name="müjdat güngör" userId="509983f38f34a117" providerId="LiveId" clId="{F381F9EB-D08E-440D-9EBE-ADD4C623C3B2}" dt="2025-03-18T19:33:28.909" v="444" actId="2696"/>
        <pc:sldMkLst>
          <pc:docMk/>
          <pc:sldMk cId="1575552908" sldId="268"/>
        </pc:sldMkLst>
        <pc:spChg chg="mod">
          <ac:chgData name="müjdat güngör" userId="509983f38f34a117" providerId="LiveId" clId="{F381F9EB-D08E-440D-9EBE-ADD4C623C3B2}" dt="2025-03-18T19:32:50.861" v="432" actId="20577"/>
          <ac:spMkLst>
            <pc:docMk/>
            <pc:sldMk cId="1575552908" sldId="268"/>
            <ac:spMk id="3" creationId="{928453E1-50A7-BEB0-DB95-0FA282243789}"/>
          </ac:spMkLst>
        </pc:spChg>
      </pc:sldChg>
      <pc:sldChg chg="addSp delSp modSp mod">
        <pc:chgData name="müjdat güngör" userId="509983f38f34a117" providerId="LiveId" clId="{F381F9EB-D08E-440D-9EBE-ADD4C623C3B2}" dt="2025-03-18T19:33:19.361" v="441" actId="20577"/>
        <pc:sldMkLst>
          <pc:docMk/>
          <pc:sldMk cId="3151166683" sldId="269"/>
        </pc:sldMkLst>
        <pc:spChg chg="del mod">
          <ac:chgData name="müjdat güngör" userId="509983f38f34a117" providerId="LiveId" clId="{F381F9EB-D08E-440D-9EBE-ADD4C623C3B2}" dt="2025-03-18T19:31:41.037" v="419" actId="478"/>
          <ac:spMkLst>
            <pc:docMk/>
            <pc:sldMk cId="3151166683" sldId="269"/>
            <ac:spMk id="3" creationId="{BA9B5CAE-DB11-246D-65A3-5C8A4B4FC402}"/>
          </ac:spMkLst>
        </pc:spChg>
        <pc:spChg chg="add mod">
          <ac:chgData name="müjdat güngör" userId="509983f38f34a117" providerId="LiveId" clId="{F381F9EB-D08E-440D-9EBE-ADD4C623C3B2}" dt="2025-03-18T19:33:19.361" v="441" actId="20577"/>
          <ac:spMkLst>
            <pc:docMk/>
            <pc:sldMk cId="3151166683" sldId="269"/>
            <ac:spMk id="4" creationId="{92D58D8C-C0E5-EEF2-9CE5-0DEBB8216FF7}"/>
          </ac:spMkLst>
        </pc:spChg>
        <pc:spChg chg="mod">
          <ac:chgData name="müjdat güngör" userId="509983f38f34a117" providerId="LiveId" clId="{F381F9EB-D08E-440D-9EBE-ADD4C623C3B2}" dt="2025-03-18T19:31:37.415" v="417" actId="20577"/>
          <ac:spMkLst>
            <pc:docMk/>
            <pc:sldMk cId="3151166683" sldId="269"/>
            <ac:spMk id="11" creationId="{FE2E4ED1-32BA-BDD1-4429-A33DB2121247}"/>
          </ac:spMkLst>
        </pc:spChg>
        <pc:picChg chg="del">
          <ac:chgData name="müjdat güngör" userId="509983f38f34a117" providerId="LiveId" clId="{F381F9EB-D08E-440D-9EBE-ADD4C623C3B2}" dt="2025-03-18T19:31:34.382" v="416" actId="478"/>
          <ac:picMkLst>
            <pc:docMk/>
            <pc:sldMk cId="3151166683" sldId="269"/>
            <ac:picMk id="9" creationId="{404ED0E5-C4DF-39FE-FB05-84226C5D4F06}"/>
          </ac:picMkLst>
        </pc:picChg>
      </pc:sldChg>
      <pc:sldChg chg="modSp del mod">
        <pc:chgData name="müjdat güngör" userId="509983f38f34a117" providerId="LiveId" clId="{F381F9EB-D08E-440D-9EBE-ADD4C623C3B2}" dt="2025-03-18T19:33:26.916" v="443" actId="2696"/>
        <pc:sldMkLst>
          <pc:docMk/>
          <pc:sldMk cId="2044530350" sldId="270"/>
        </pc:sldMkLst>
        <pc:spChg chg="mod">
          <ac:chgData name="müjdat güngör" userId="509983f38f34a117" providerId="LiveId" clId="{F381F9EB-D08E-440D-9EBE-ADD4C623C3B2}" dt="2025-03-18T19:33:07.408" v="439" actId="20577"/>
          <ac:spMkLst>
            <pc:docMk/>
            <pc:sldMk cId="2044530350" sldId="270"/>
            <ac:spMk id="9" creationId="{1447CA52-7CBF-1741-439F-7DF4DCD861A7}"/>
          </ac:spMkLst>
        </pc:spChg>
      </pc:sldChg>
      <pc:sldChg chg="modSp del mod">
        <pc:chgData name="müjdat güngör" userId="509983f38f34a117" providerId="LiveId" clId="{F381F9EB-D08E-440D-9EBE-ADD4C623C3B2}" dt="2025-03-18T19:33:24.875" v="442" actId="2696"/>
        <pc:sldMkLst>
          <pc:docMk/>
          <pc:sldMk cId="4276324696" sldId="274"/>
        </pc:sldMkLst>
        <pc:spChg chg="mod">
          <ac:chgData name="müjdat güngör" userId="509983f38f34a117" providerId="LiveId" clId="{F381F9EB-D08E-440D-9EBE-ADD4C623C3B2}" dt="2025-03-18T19:32:58.266" v="435" actId="6549"/>
          <ac:spMkLst>
            <pc:docMk/>
            <pc:sldMk cId="4276324696" sldId="274"/>
            <ac:spMk id="3" creationId="{AB8FFF2D-877B-41C6-E829-CBD0ABAA45AD}"/>
          </ac:spMkLst>
        </pc:spChg>
      </pc:sldChg>
      <pc:sldChg chg="del">
        <pc:chgData name="müjdat güngör" userId="509983f38f34a117" providerId="LiveId" clId="{F381F9EB-D08E-440D-9EBE-ADD4C623C3B2}" dt="2025-03-18T19:32:59.897" v="436" actId="47"/>
        <pc:sldMkLst>
          <pc:docMk/>
          <pc:sldMk cId="987312126" sldId="275"/>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B060BF6-35CF-6824-C634-F14A5427D5DD}"/>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18E48622-758B-667D-572E-0C71286217E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61F2C584-2D2C-3779-6619-08C875A97AA6}"/>
              </a:ext>
            </a:extLst>
          </p:cNvPr>
          <p:cNvSpPr>
            <a:spLocks noGrp="1"/>
          </p:cNvSpPr>
          <p:nvPr>
            <p:ph type="dt" sz="half" idx="10"/>
          </p:nvPr>
        </p:nvSpPr>
        <p:spPr/>
        <p:txBody>
          <a:bodyPr/>
          <a:lstStyle/>
          <a:p>
            <a:fld id="{953A64EF-9720-4F72-873E-828144CEA600}" type="datetimeFigureOut">
              <a:rPr lang="tr-TR" smtClean="0"/>
              <a:t>18.03.2025</a:t>
            </a:fld>
            <a:endParaRPr lang="tr-TR"/>
          </a:p>
        </p:txBody>
      </p:sp>
      <p:sp>
        <p:nvSpPr>
          <p:cNvPr id="5" name="Alt Bilgi Yer Tutucusu 4">
            <a:extLst>
              <a:ext uri="{FF2B5EF4-FFF2-40B4-BE49-F238E27FC236}">
                <a16:creationId xmlns:a16="http://schemas.microsoft.com/office/drawing/2014/main" id="{D8307536-9FBF-936A-B25D-DF30A9092BF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439E3BF-8AF9-503D-008C-6B384173A0B6}"/>
              </a:ext>
            </a:extLst>
          </p:cNvPr>
          <p:cNvSpPr>
            <a:spLocks noGrp="1"/>
          </p:cNvSpPr>
          <p:nvPr>
            <p:ph type="sldNum" sz="quarter" idx="12"/>
          </p:nvPr>
        </p:nvSpPr>
        <p:spPr/>
        <p:txBody>
          <a:bodyPr/>
          <a:lstStyle/>
          <a:p>
            <a:fld id="{5AA6402B-0422-40E3-A0CC-64ED2A1B7B7C}" type="slidenum">
              <a:rPr lang="tr-TR" smtClean="0"/>
              <a:t>‹#›</a:t>
            </a:fld>
            <a:endParaRPr lang="tr-TR"/>
          </a:p>
        </p:txBody>
      </p:sp>
    </p:spTree>
    <p:extLst>
      <p:ext uri="{BB962C8B-B14F-4D97-AF65-F5344CB8AC3E}">
        <p14:creationId xmlns:p14="http://schemas.microsoft.com/office/powerpoint/2010/main" val="35066685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BA1613E-BE55-20B0-FFF0-705CFD2FF191}"/>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C5718234-037A-4EDB-CBFC-51F7E664B38E}"/>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0248244-95AE-A64B-A39A-F9F00DBD46EE}"/>
              </a:ext>
            </a:extLst>
          </p:cNvPr>
          <p:cNvSpPr>
            <a:spLocks noGrp="1"/>
          </p:cNvSpPr>
          <p:nvPr>
            <p:ph type="dt" sz="half" idx="10"/>
          </p:nvPr>
        </p:nvSpPr>
        <p:spPr/>
        <p:txBody>
          <a:bodyPr/>
          <a:lstStyle/>
          <a:p>
            <a:fld id="{953A64EF-9720-4F72-873E-828144CEA600}" type="datetimeFigureOut">
              <a:rPr lang="tr-TR" smtClean="0"/>
              <a:t>18.03.2025</a:t>
            </a:fld>
            <a:endParaRPr lang="tr-TR"/>
          </a:p>
        </p:txBody>
      </p:sp>
      <p:sp>
        <p:nvSpPr>
          <p:cNvPr id="5" name="Alt Bilgi Yer Tutucusu 4">
            <a:extLst>
              <a:ext uri="{FF2B5EF4-FFF2-40B4-BE49-F238E27FC236}">
                <a16:creationId xmlns:a16="http://schemas.microsoft.com/office/drawing/2014/main" id="{86724BF1-28C0-6502-7BC6-AB245527EA0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61CC244-3282-AAD8-A80A-49ABC404DFA9}"/>
              </a:ext>
            </a:extLst>
          </p:cNvPr>
          <p:cNvSpPr>
            <a:spLocks noGrp="1"/>
          </p:cNvSpPr>
          <p:nvPr>
            <p:ph type="sldNum" sz="quarter" idx="12"/>
          </p:nvPr>
        </p:nvSpPr>
        <p:spPr/>
        <p:txBody>
          <a:bodyPr/>
          <a:lstStyle/>
          <a:p>
            <a:fld id="{5AA6402B-0422-40E3-A0CC-64ED2A1B7B7C}" type="slidenum">
              <a:rPr lang="tr-TR" smtClean="0"/>
              <a:t>‹#›</a:t>
            </a:fld>
            <a:endParaRPr lang="tr-TR"/>
          </a:p>
        </p:txBody>
      </p:sp>
    </p:spTree>
    <p:extLst>
      <p:ext uri="{BB962C8B-B14F-4D97-AF65-F5344CB8AC3E}">
        <p14:creationId xmlns:p14="http://schemas.microsoft.com/office/powerpoint/2010/main" val="41817534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6428B5F8-85BD-4D61-042C-66FDD27D3162}"/>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9B8DA697-DBA8-2F24-25B9-DF395FD9275D}"/>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63F5283-3222-7AD1-03FC-60AE62E4710A}"/>
              </a:ext>
            </a:extLst>
          </p:cNvPr>
          <p:cNvSpPr>
            <a:spLocks noGrp="1"/>
          </p:cNvSpPr>
          <p:nvPr>
            <p:ph type="dt" sz="half" idx="10"/>
          </p:nvPr>
        </p:nvSpPr>
        <p:spPr/>
        <p:txBody>
          <a:bodyPr/>
          <a:lstStyle/>
          <a:p>
            <a:fld id="{953A64EF-9720-4F72-873E-828144CEA600}" type="datetimeFigureOut">
              <a:rPr lang="tr-TR" smtClean="0"/>
              <a:t>18.03.2025</a:t>
            </a:fld>
            <a:endParaRPr lang="tr-TR"/>
          </a:p>
        </p:txBody>
      </p:sp>
      <p:sp>
        <p:nvSpPr>
          <p:cNvPr id="5" name="Alt Bilgi Yer Tutucusu 4">
            <a:extLst>
              <a:ext uri="{FF2B5EF4-FFF2-40B4-BE49-F238E27FC236}">
                <a16:creationId xmlns:a16="http://schemas.microsoft.com/office/drawing/2014/main" id="{9F5E409F-0E92-BB20-CA9D-B1CCB625B9F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39E3AA3-D7F8-D03D-E99B-4E2157B2DFF2}"/>
              </a:ext>
            </a:extLst>
          </p:cNvPr>
          <p:cNvSpPr>
            <a:spLocks noGrp="1"/>
          </p:cNvSpPr>
          <p:nvPr>
            <p:ph type="sldNum" sz="quarter" idx="12"/>
          </p:nvPr>
        </p:nvSpPr>
        <p:spPr/>
        <p:txBody>
          <a:bodyPr/>
          <a:lstStyle/>
          <a:p>
            <a:fld id="{5AA6402B-0422-40E3-A0CC-64ED2A1B7B7C}" type="slidenum">
              <a:rPr lang="tr-TR" smtClean="0"/>
              <a:t>‹#›</a:t>
            </a:fld>
            <a:endParaRPr lang="tr-TR"/>
          </a:p>
        </p:txBody>
      </p:sp>
    </p:spTree>
    <p:extLst>
      <p:ext uri="{BB962C8B-B14F-4D97-AF65-F5344CB8AC3E}">
        <p14:creationId xmlns:p14="http://schemas.microsoft.com/office/powerpoint/2010/main" val="7646187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32E1A3A-A63B-E240-497B-E098DC212C47}"/>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97FB9A8F-FF9B-1156-40BD-B261FDEA183C}"/>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DCC0B772-C83E-0B5E-782F-A62FF0A4DBE9}"/>
              </a:ext>
            </a:extLst>
          </p:cNvPr>
          <p:cNvSpPr>
            <a:spLocks noGrp="1"/>
          </p:cNvSpPr>
          <p:nvPr>
            <p:ph type="dt" sz="half" idx="10"/>
          </p:nvPr>
        </p:nvSpPr>
        <p:spPr/>
        <p:txBody>
          <a:bodyPr/>
          <a:lstStyle/>
          <a:p>
            <a:fld id="{953A64EF-9720-4F72-873E-828144CEA600}" type="datetimeFigureOut">
              <a:rPr lang="tr-TR" smtClean="0"/>
              <a:t>18.03.2025</a:t>
            </a:fld>
            <a:endParaRPr lang="tr-TR"/>
          </a:p>
        </p:txBody>
      </p:sp>
      <p:sp>
        <p:nvSpPr>
          <p:cNvPr id="5" name="Alt Bilgi Yer Tutucusu 4">
            <a:extLst>
              <a:ext uri="{FF2B5EF4-FFF2-40B4-BE49-F238E27FC236}">
                <a16:creationId xmlns:a16="http://schemas.microsoft.com/office/drawing/2014/main" id="{3C420D21-5907-DA60-A219-B5FCCDC80CC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E91E0AA-0EFD-F7B5-3D33-28D7E337AC5F}"/>
              </a:ext>
            </a:extLst>
          </p:cNvPr>
          <p:cNvSpPr>
            <a:spLocks noGrp="1"/>
          </p:cNvSpPr>
          <p:nvPr>
            <p:ph type="sldNum" sz="quarter" idx="12"/>
          </p:nvPr>
        </p:nvSpPr>
        <p:spPr/>
        <p:txBody>
          <a:bodyPr/>
          <a:lstStyle/>
          <a:p>
            <a:fld id="{5AA6402B-0422-40E3-A0CC-64ED2A1B7B7C}" type="slidenum">
              <a:rPr lang="tr-TR" smtClean="0"/>
              <a:t>‹#›</a:t>
            </a:fld>
            <a:endParaRPr lang="tr-TR"/>
          </a:p>
        </p:txBody>
      </p:sp>
    </p:spTree>
    <p:extLst>
      <p:ext uri="{BB962C8B-B14F-4D97-AF65-F5344CB8AC3E}">
        <p14:creationId xmlns:p14="http://schemas.microsoft.com/office/powerpoint/2010/main" val="4182008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0340CC1-2A02-F4AD-F05B-182B1D9AF6ED}"/>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63CEDE0D-368D-BF44-3967-7AA2666190E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FF08580A-7E44-3451-3603-763C95032E20}"/>
              </a:ext>
            </a:extLst>
          </p:cNvPr>
          <p:cNvSpPr>
            <a:spLocks noGrp="1"/>
          </p:cNvSpPr>
          <p:nvPr>
            <p:ph type="dt" sz="half" idx="10"/>
          </p:nvPr>
        </p:nvSpPr>
        <p:spPr/>
        <p:txBody>
          <a:bodyPr/>
          <a:lstStyle/>
          <a:p>
            <a:fld id="{953A64EF-9720-4F72-873E-828144CEA600}" type="datetimeFigureOut">
              <a:rPr lang="tr-TR" smtClean="0"/>
              <a:t>18.03.2025</a:t>
            </a:fld>
            <a:endParaRPr lang="tr-TR"/>
          </a:p>
        </p:txBody>
      </p:sp>
      <p:sp>
        <p:nvSpPr>
          <p:cNvPr id="5" name="Alt Bilgi Yer Tutucusu 4">
            <a:extLst>
              <a:ext uri="{FF2B5EF4-FFF2-40B4-BE49-F238E27FC236}">
                <a16:creationId xmlns:a16="http://schemas.microsoft.com/office/drawing/2014/main" id="{73D9353E-E944-A38A-A5C9-E286CC0B4A4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15FC018-E97F-1968-4DF3-A629D1E09604}"/>
              </a:ext>
            </a:extLst>
          </p:cNvPr>
          <p:cNvSpPr>
            <a:spLocks noGrp="1"/>
          </p:cNvSpPr>
          <p:nvPr>
            <p:ph type="sldNum" sz="quarter" idx="12"/>
          </p:nvPr>
        </p:nvSpPr>
        <p:spPr/>
        <p:txBody>
          <a:bodyPr/>
          <a:lstStyle/>
          <a:p>
            <a:fld id="{5AA6402B-0422-40E3-A0CC-64ED2A1B7B7C}" type="slidenum">
              <a:rPr lang="tr-TR" smtClean="0"/>
              <a:t>‹#›</a:t>
            </a:fld>
            <a:endParaRPr lang="tr-TR"/>
          </a:p>
        </p:txBody>
      </p:sp>
    </p:spTree>
    <p:extLst>
      <p:ext uri="{BB962C8B-B14F-4D97-AF65-F5344CB8AC3E}">
        <p14:creationId xmlns:p14="http://schemas.microsoft.com/office/powerpoint/2010/main" val="2918835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B4C47C5-17D8-2B7B-B495-2397F95F6C0F}"/>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A6066AFD-5B3D-0935-25C9-4148E041543B}"/>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B6990415-B5E9-988D-CF37-5D45C615C7E8}"/>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10C42CAD-E6DD-3C0D-8EBE-B075D25338C0}"/>
              </a:ext>
            </a:extLst>
          </p:cNvPr>
          <p:cNvSpPr>
            <a:spLocks noGrp="1"/>
          </p:cNvSpPr>
          <p:nvPr>
            <p:ph type="dt" sz="half" idx="10"/>
          </p:nvPr>
        </p:nvSpPr>
        <p:spPr/>
        <p:txBody>
          <a:bodyPr/>
          <a:lstStyle/>
          <a:p>
            <a:fld id="{953A64EF-9720-4F72-873E-828144CEA600}" type="datetimeFigureOut">
              <a:rPr lang="tr-TR" smtClean="0"/>
              <a:t>18.03.2025</a:t>
            </a:fld>
            <a:endParaRPr lang="tr-TR"/>
          </a:p>
        </p:txBody>
      </p:sp>
      <p:sp>
        <p:nvSpPr>
          <p:cNvPr id="6" name="Alt Bilgi Yer Tutucusu 5">
            <a:extLst>
              <a:ext uri="{FF2B5EF4-FFF2-40B4-BE49-F238E27FC236}">
                <a16:creationId xmlns:a16="http://schemas.microsoft.com/office/drawing/2014/main" id="{AA3CDF85-D166-469B-1C3D-6DCF5C7CCEDD}"/>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5A385E9-C8DB-A7CE-29DB-6FFB5DD96EA1}"/>
              </a:ext>
            </a:extLst>
          </p:cNvPr>
          <p:cNvSpPr>
            <a:spLocks noGrp="1"/>
          </p:cNvSpPr>
          <p:nvPr>
            <p:ph type="sldNum" sz="quarter" idx="12"/>
          </p:nvPr>
        </p:nvSpPr>
        <p:spPr/>
        <p:txBody>
          <a:bodyPr/>
          <a:lstStyle/>
          <a:p>
            <a:fld id="{5AA6402B-0422-40E3-A0CC-64ED2A1B7B7C}" type="slidenum">
              <a:rPr lang="tr-TR" smtClean="0"/>
              <a:t>‹#›</a:t>
            </a:fld>
            <a:endParaRPr lang="tr-TR"/>
          </a:p>
        </p:txBody>
      </p:sp>
    </p:spTree>
    <p:extLst>
      <p:ext uri="{BB962C8B-B14F-4D97-AF65-F5344CB8AC3E}">
        <p14:creationId xmlns:p14="http://schemas.microsoft.com/office/powerpoint/2010/main" val="41671009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9E840F3-0BE5-F768-214B-F48F194877A2}"/>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029F1A16-702B-03FD-F624-FDE618EFE23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319ED4A4-F10C-CCB2-0CAA-20E70B974D3E}"/>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E2CF47F0-98FA-EB18-CA65-9D35703A855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E3D99C22-849F-9C98-DBFB-C8808CB2EF29}"/>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D4D6AB3B-4383-381B-E128-F350B6A890DD}"/>
              </a:ext>
            </a:extLst>
          </p:cNvPr>
          <p:cNvSpPr>
            <a:spLocks noGrp="1"/>
          </p:cNvSpPr>
          <p:nvPr>
            <p:ph type="dt" sz="half" idx="10"/>
          </p:nvPr>
        </p:nvSpPr>
        <p:spPr/>
        <p:txBody>
          <a:bodyPr/>
          <a:lstStyle/>
          <a:p>
            <a:fld id="{953A64EF-9720-4F72-873E-828144CEA600}" type="datetimeFigureOut">
              <a:rPr lang="tr-TR" smtClean="0"/>
              <a:t>18.03.2025</a:t>
            </a:fld>
            <a:endParaRPr lang="tr-TR"/>
          </a:p>
        </p:txBody>
      </p:sp>
      <p:sp>
        <p:nvSpPr>
          <p:cNvPr id="8" name="Alt Bilgi Yer Tutucusu 7">
            <a:extLst>
              <a:ext uri="{FF2B5EF4-FFF2-40B4-BE49-F238E27FC236}">
                <a16:creationId xmlns:a16="http://schemas.microsoft.com/office/drawing/2014/main" id="{F230C99B-26EB-66B2-EAFC-85879903090E}"/>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9F33A1A2-0A63-99DA-031E-6F6A4C8F11BA}"/>
              </a:ext>
            </a:extLst>
          </p:cNvPr>
          <p:cNvSpPr>
            <a:spLocks noGrp="1"/>
          </p:cNvSpPr>
          <p:nvPr>
            <p:ph type="sldNum" sz="quarter" idx="12"/>
          </p:nvPr>
        </p:nvSpPr>
        <p:spPr/>
        <p:txBody>
          <a:bodyPr/>
          <a:lstStyle/>
          <a:p>
            <a:fld id="{5AA6402B-0422-40E3-A0CC-64ED2A1B7B7C}" type="slidenum">
              <a:rPr lang="tr-TR" smtClean="0"/>
              <a:t>‹#›</a:t>
            </a:fld>
            <a:endParaRPr lang="tr-TR"/>
          </a:p>
        </p:txBody>
      </p:sp>
    </p:spTree>
    <p:extLst>
      <p:ext uri="{BB962C8B-B14F-4D97-AF65-F5344CB8AC3E}">
        <p14:creationId xmlns:p14="http://schemas.microsoft.com/office/powerpoint/2010/main" val="32968919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7FD98F6-D6B6-9744-024F-A875FAD2B871}"/>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C8FFF7B6-B6B0-1777-FEE2-9A7F332F722B}"/>
              </a:ext>
            </a:extLst>
          </p:cNvPr>
          <p:cNvSpPr>
            <a:spLocks noGrp="1"/>
          </p:cNvSpPr>
          <p:nvPr>
            <p:ph type="dt" sz="half" idx="10"/>
          </p:nvPr>
        </p:nvSpPr>
        <p:spPr/>
        <p:txBody>
          <a:bodyPr/>
          <a:lstStyle/>
          <a:p>
            <a:fld id="{953A64EF-9720-4F72-873E-828144CEA600}" type="datetimeFigureOut">
              <a:rPr lang="tr-TR" smtClean="0"/>
              <a:t>18.03.2025</a:t>
            </a:fld>
            <a:endParaRPr lang="tr-TR"/>
          </a:p>
        </p:txBody>
      </p:sp>
      <p:sp>
        <p:nvSpPr>
          <p:cNvPr id="4" name="Alt Bilgi Yer Tutucusu 3">
            <a:extLst>
              <a:ext uri="{FF2B5EF4-FFF2-40B4-BE49-F238E27FC236}">
                <a16:creationId xmlns:a16="http://schemas.microsoft.com/office/drawing/2014/main" id="{46F7D34E-DB9E-F6A7-2FE5-F897F6363FB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540F380E-4560-BC98-C622-8AE3C1A7270C}"/>
              </a:ext>
            </a:extLst>
          </p:cNvPr>
          <p:cNvSpPr>
            <a:spLocks noGrp="1"/>
          </p:cNvSpPr>
          <p:nvPr>
            <p:ph type="sldNum" sz="quarter" idx="12"/>
          </p:nvPr>
        </p:nvSpPr>
        <p:spPr/>
        <p:txBody>
          <a:bodyPr/>
          <a:lstStyle/>
          <a:p>
            <a:fld id="{5AA6402B-0422-40E3-A0CC-64ED2A1B7B7C}" type="slidenum">
              <a:rPr lang="tr-TR" smtClean="0"/>
              <a:t>‹#›</a:t>
            </a:fld>
            <a:endParaRPr lang="tr-TR"/>
          </a:p>
        </p:txBody>
      </p:sp>
    </p:spTree>
    <p:extLst>
      <p:ext uri="{BB962C8B-B14F-4D97-AF65-F5344CB8AC3E}">
        <p14:creationId xmlns:p14="http://schemas.microsoft.com/office/powerpoint/2010/main" val="1802189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372EB384-E7ED-1AAA-8DD2-4AE7A4EECE90}"/>
              </a:ext>
            </a:extLst>
          </p:cNvPr>
          <p:cNvSpPr>
            <a:spLocks noGrp="1"/>
          </p:cNvSpPr>
          <p:nvPr>
            <p:ph type="dt" sz="half" idx="10"/>
          </p:nvPr>
        </p:nvSpPr>
        <p:spPr/>
        <p:txBody>
          <a:bodyPr/>
          <a:lstStyle/>
          <a:p>
            <a:fld id="{953A64EF-9720-4F72-873E-828144CEA600}" type="datetimeFigureOut">
              <a:rPr lang="tr-TR" smtClean="0"/>
              <a:t>18.03.2025</a:t>
            </a:fld>
            <a:endParaRPr lang="tr-TR"/>
          </a:p>
        </p:txBody>
      </p:sp>
      <p:sp>
        <p:nvSpPr>
          <p:cNvPr id="3" name="Alt Bilgi Yer Tutucusu 2">
            <a:extLst>
              <a:ext uri="{FF2B5EF4-FFF2-40B4-BE49-F238E27FC236}">
                <a16:creationId xmlns:a16="http://schemas.microsoft.com/office/drawing/2014/main" id="{892CD77F-5CAF-14B3-D0E4-F08093B2C314}"/>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B9D000D8-86DA-2203-584A-72DB0D2C5F2D}"/>
              </a:ext>
            </a:extLst>
          </p:cNvPr>
          <p:cNvSpPr>
            <a:spLocks noGrp="1"/>
          </p:cNvSpPr>
          <p:nvPr>
            <p:ph type="sldNum" sz="quarter" idx="12"/>
          </p:nvPr>
        </p:nvSpPr>
        <p:spPr/>
        <p:txBody>
          <a:bodyPr/>
          <a:lstStyle/>
          <a:p>
            <a:fld id="{5AA6402B-0422-40E3-A0CC-64ED2A1B7B7C}" type="slidenum">
              <a:rPr lang="tr-TR" smtClean="0"/>
              <a:t>‹#›</a:t>
            </a:fld>
            <a:endParaRPr lang="tr-TR"/>
          </a:p>
        </p:txBody>
      </p:sp>
    </p:spTree>
    <p:extLst>
      <p:ext uri="{BB962C8B-B14F-4D97-AF65-F5344CB8AC3E}">
        <p14:creationId xmlns:p14="http://schemas.microsoft.com/office/powerpoint/2010/main" val="1826435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DD5B8EA-EBC3-4D6C-9785-F4D1B48358D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554DDBF0-B339-D034-0430-68BD63DEF42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9B2C6B61-D293-59E2-962E-AEC9F74F26A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64D33196-63F7-446B-767B-1E4674253418}"/>
              </a:ext>
            </a:extLst>
          </p:cNvPr>
          <p:cNvSpPr>
            <a:spLocks noGrp="1"/>
          </p:cNvSpPr>
          <p:nvPr>
            <p:ph type="dt" sz="half" idx="10"/>
          </p:nvPr>
        </p:nvSpPr>
        <p:spPr/>
        <p:txBody>
          <a:bodyPr/>
          <a:lstStyle/>
          <a:p>
            <a:fld id="{953A64EF-9720-4F72-873E-828144CEA600}" type="datetimeFigureOut">
              <a:rPr lang="tr-TR" smtClean="0"/>
              <a:t>18.03.2025</a:t>
            </a:fld>
            <a:endParaRPr lang="tr-TR"/>
          </a:p>
        </p:txBody>
      </p:sp>
      <p:sp>
        <p:nvSpPr>
          <p:cNvPr id="6" name="Alt Bilgi Yer Tutucusu 5">
            <a:extLst>
              <a:ext uri="{FF2B5EF4-FFF2-40B4-BE49-F238E27FC236}">
                <a16:creationId xmlns:a16="http://schemas.microsoft.com/office/drawing/2014/main" id="{ACF18B0A-5B04-7599-EB79-9212D46E06A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A9E218A-73BE-7761-B001-D25F220FF17E}"/>
              </a:ext>
            </a:extLst>
          </p:cNvPr>
          <p:cNvSpPr>
            <a:spLocks noGrp="1"/>
          </p:cNvSpPr>
          <p:nvPr>
            <p:ph type="sldNum" sz="quarter" idx="12"/>
          </p:nvPr>
        </p:nvSpPr>
        <p:spPr/>
        <p:txBody>
          <a:bodyPr/>
          <a:lstStyle/>
          <a:p>
            <a:fld id="{5AA6402B-0422-40E3-A0CC-64ED2A1B7B7C}" type="slidenum">
              <a:rPr lang="tr-TR" smtClean="0"/>
              <a:t>‹#›</a:t>
            </a:fld>
            <a:endParaRPr lang="tr-TR"/>
          </a:p>
        </p:txBody>
      </p:sp>
    </p:spTree>
    <p:extLst>
      <p:ext uri="{BB962C8B-B14F-4D97-AF65-F5344CB8AC3E}">
        <p14:creationId xmlns:p14="http://schemas.microsoft.com/office/powerpoint/2010/main" val="3810447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C0F2A34-B642-7F40-E107-B81713BA502F}"/>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E9828725-88EE-7A0E-6184-9C642B1C07B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A67F0F23-1F18-71D8-E59D-0B806EB1984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5B8B8B26-857A-39F8-6C24-E37EF6E263F1}"/>
              </a:ext>
            </a:extLst>
          </p:cNvPr>
          <p:cNvSpPr>
            <a:spLocks noGrp="1"/>
          </p:cNvSpPr>
          <p:nvPr>
            <p:ph type="dt" sz="half" idx="10"/>
          </p:nvPr>
        </p:nvSpPr>
        <p:spPr/>
        <p:txBody>
          <a:bodyPr/>
          <a:lstStyle/>
          <a:p>
            <a:fld id="{953A64EF-9720-4F72-873E-828144CEA600}" type="datetimeFigureOut">
              <a:rPr lang="tr-TR" smtClean="0"/>
              <a:t>18.03.2025</a:t>
            </a:fld>
            <a:endParaRPr lang="tr-TR"/>
          </a:p>
        </p:txBody>
      </p:sp>
      <p:sp>
        <p:nvSpPr>
          <p:cNvPr id="6" name="Alt Bilgi Yer Tutucusu 5">
            <a:extLst>
              <a:ext uri="{FF2B5EF4-FFF2-40B4-BE49-F238E27FC236}">
                <a16:creationId xmlns:a16="http://schemas.microsoft.com/office/drawing/2014/main" id="{C8E9CC9F-DF4B-ADAE-20EA-BFD737240706}"/>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37BC183D-AB70-4227-A79F-AF2EA0689DF8}"/>
              </a:ext>
            </a:extLst>
          </p:cNvPr>
          <p:cNvSpPr>
            <a:spLocks noGrp="1"/>
          </p:cNvSpPr>
          <p:nvPr>
            <p:ph type="sldNum" sz="quarter" idx="12"/>
          </p:nvPr>
        </p:nvSpPr>
        <p:spPr/>
        <p:txBody>
          <a:bodyPr/>
          <a:lstStyle/>
          <a:p>
            <a:fld id="{5AA6402B-0422-40E3-A0CC-64ED2A1B7B7C}" type="slidenum">
              <a:rPr lang="tr-TR" smtClean="0"/>
              <a:t>‹#›</a:t>
            </a:fld>
            <a:endParaRPr lang="tr-TR"/>
          </a:p>
        </p:txBody>
      </p:sp>
    </p:spTree>
    <p:extLst>
      <p:ext uri="{BB962C8B-B14F-4D97-AF65-F5344CB8AC3E}">
        <p14:creationId xmlns:p14="http://schemas.microsoft.com/office/powerpoint/2010/main" val="35671901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66A13B19-BEB2-3ABC-A725-07B9E4388FE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6CEFE489-803F-A353-BECF-26BB52BA8E8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1A8AB4B-94F2-7EEB-CF3E-C36EA53E8D4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53A64EF-9720-4F72-873E-828144CEA600}" type="datetimeFigureOut">
              <a:rPr lang="tr-TR" smtClean="0"/>
              <a:t>18.03.2025</a:t>
            </a:fld>
            <a:endParaRPr lang="tr-TR"/>
          </a:p>
        </p:txBody>
      </p:sp>
      <p:sp>
        <p:nvSpPr>
          <p:cNvPr id="5" name="Alt Bilgi Yer Tutucusu 4">
            <a:extLst>
              <a:ext uri="{FF2B5EF4-FFF2-40B4-BE49-F238E27FC236}">
                <a16:creationId xmlns:a16="http://schemas.microsoft.com/office/drawing/2014/main" id="{29EFF230-C747-630C-F757-5261D09539A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tr-TR"/>
          </a:p>
        </p:txBody>
      </p:sp>
      <p:sp>
        <p:nvSpPr>
          <p:cNvPr id="6" name="Slayt Numarası Yer Tutucusu 5">
            <a:extLst>
              <a:ext uri="{FF2B5EF4-FFF2-40B4-BE49-F238E27FC236}">
                <a16:creationId xmlns:a16="http://schemas.microsoft.com/office/drawing/2014/main" id="{A8B0B848-72CF-448F-2E15-7E6A7892E1B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AA6402B-0422-40E3-A0CC-64ED2A1B7B7C}" type="slidenum">
              <a:rPr lang="tr-TR" smtClean="0"/>
              <a:t>‹#›</a:t>
            </a:fld>
            <a:endParaRPr lang="tr-TR"/>
          </a:p>
        </p:txBody>
      </p:sp>
    </p:spTree>
    <p:extLst>
      <p:ext uri="{BB962C8B-B14F-4D97-AF65-F5344CB8AC3E}">
        <p14:creationId xmlns:p14="http://schemas.microsoft.com/office/powerpoint/2010/main" val="2450908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A603EB5-F368-28D6-ACD9-9E31AC2DFB11}"/>
              </a:ext>
            </a:extLst>
          </p:cNvPr>
          <p:cNvSpPr>
            <a:spLocks noGrp="1"/>
          </p:cNvSpPr>
          <p:nvPr>
            <p:ph type="ctrTitle"/>
          </p:nvPr>
        </p:nvSpPr>
        <p:spPr/>
        <p:txBody>
          <a:bodyPr/>
          <a:lstStyle/>
          <a:p>
            <a:r>
              <a:rPr lang="tr-TR" dirty="0"/>
              <a:t>Modern Mantık</a:t>
            </a:r>
          </a:p>
        </p:txBody>
      </p:sp>
      <p:sp>
        <p:nvSpPr>
          <p:cNvPr id="3" name="Alt Başlık 2">
            <a:extLst>
              <a:ext uri="{FF2B5EF4-FFF2-40B4-BE49-F238E27FC236}">
                <a16:creationId xmlns:a16="http://schemas.microsoft.com/office/drawing/2014/main" id="{5E67B293-3CC2-9FDE-D436-4F67F8513BB4}"/>
              </a:ext>
            </a:extLst>
          </p:cNvPr>
          <p:cNvSpPr>
            <a:spLocks noGrp="1"/>
          </p:cNvSpPr>
          <p:nvPr>
            <p:ph type="subTitle" idx="1"/>
          </p:nvPr>
        </p:nvSpPr>
        <p:spPr/>
        <p:txBody>
          <a:bodyPr/>
          <a:lstStyle/>
          <a:p>
            <a:r>
              <a:rPr lang="tr-TR" dirty="0"/>
              <a:t>Öğr. Gör. Müjdat GÜNGÖR</a:t>
            </a:r>
          </a:p>
        </p:txBody>
      </p:sp>
    </p:spTree>
    <p:extLst>
      <p:ext uri="{BB962C8B-B14F-4D97-AF65-F5344CB8AC3E}">
        <p14:creationId xmlns:p14="http://schemas.microsoft.com/office/powerpoint/2010/main" val="27501841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97D08FF5-62A8-DF16-A1E0-3FC3D64016C9}"/>
              </a:ext>
            </a:extLst>
          </p:cNvPr>
          <p:cNvSpPr txBox="1"/>
          <p:nvPr/>
        </p:nvSpPr>
        <p:spPr>
          <a:xfrm>
            <a:off x="1371600" y="493776"/>
            <a:ext cx="7770114" cy="923330"/>
          </a:xfrm>
          <a:prstGeom prst="rect">
            <a:avLst/>
          </a:prstGeom>
          <a:noFill/>
        </p:spPr>
        <p:txBody>
          <a:bodyPr wrap="square">
            <a:spAutoFit/>
          </a:bodyPr>
          <a:lstStyle/>
          <a:p>
            <a:endParaRPr lang="tr-TR" dirty="0"/>
          </a:p>
          <a:p>
            <a:br>
              <a:rPr lang="tr-TR" dirty="0"/>
            </a:br>
            <a:endParaRPr lang="tr-TR" dirty="0"/>
          </a:p>
        </p:txBody>
      </p:sp>
      <p:sp>
        <p:nvSpPr>
          <p:cNvPr id="9" name="Metin kutusu 8">
            <a:extLst>
              <a:ext uri="{FF2B5EF4-FFF2-40B4-BE49-F238E27FC236}">
                <a16:creationId xmlns:a16="http://schemas.microsoft.com/office/drawing/2014/main" id="{A1B8B465-9A6A-6044-0F83-10C2C2F999F5}"/>
              </a:ext>
            </a:extLst>
          </p:cNvPr>
          <p:cNvSpPr txBox="1"/>
          <p:nvPr/>
        </p:nvSpPr>
        <p:spPr>
          <a:xfrm>
            <a:off x="576072" y="256032"/>
            <a:ext cx="10049256" cy="6463308"/>
          </a:xfrm>
          <a:prstGeom prst="rect">
            <a:avLst/>
          </a:prstGeom>
          <a:noFill/>
        </p:spPr>
        <p:txBody>
          <a:bodyPr wrap="square">
            <a:spAutoFit/>
          </a:bodyPr>
          <a:lstStyle/>
          <a:p>
            <a:br>
              <a:rPr lang="tr-TR" dirty="0"/>
            </a:br>
            <a:r>
              <a:rPr lang="tr-TR" sz="1800" b="0" i="0" dirty="0">
                <a:solidFill>
                  <a:srgbClr val="000000"/>
                </a:solidFill>
                <a:effectLst/>
                <a:latin typeface="Times New Roman" panose="02020603050405020304" pitchFamily="18" charset="0"/>
              </a:rPr>
              <a:t>4. Saçmaya indirgeme yöntemi ile denetlenen bir çıkarımın sonuç satırının tamamında “yanlış” değeri bulunuyorsa bu ifade için aşağıdakilerden hangisi kesin olarak söylenebilir?</a:t>
            </a:r>
          </a:p>
          <a:p>
            <a:endParaRPr lang="tr-TR" sz="1800" b="0" i="0" dirty="0">
              <a:solidFill>
                <a:srgbClr val="000000"/>
              </a:solidFill>
              <a:effectLst/>
              <a:latin typeface="Times New Roman" panose="02020603050405020304" pitchFamily="18" charset="0"/>
            </a:endParaRPr>
          </a:p>
          <a:p>
            <a:r>
              <a:rPr lang="tr-TR" sz="1800" b="0" i="0" dirty="0">
                <a:solidFill>
                  <a:srgbClr val="000000"/>
                </a:solidFill>
                <a:effectLst/>
                <a:latin typeface="Times New Roman" panose="02020603050405020304" pitchFamily="18" charset="0"/>
              </a:rPr>
              <a:t>a. Geçerli</a:t>
            </a:r>
          </a:p>
          <a:p>
            <a:r>
              <a:rPr lang="tr-TR" sz="1800" b="0" i="0" dirty="0">
                <a:solidFill>
                  <a:srgbClr val="000000"/>
                </a:solidFill>
                <a:effectLst/>
                <a:latin typeface="Times New Roman" panose="02020603050405020304" pitchFamily="18" charset="0"/>
              </a:rPr>
              <a:t>b. Geçersiz</a:t>
            </a:r>
            <a:r>
              <a:rPr lang="tr-TR" dirty="0"/>
              <a:t> </a:t>
            </a:r>
          </a:p>
          <a:p>
            <a:r>
              <a:rPr lang="tr-TR" sz="1800" b="0" i="0" dirty="0">
                <a:solidFill>
                  <a:srgbClr val="000000"/>
                </a:solidFill>
                <a:effectLst/>
                <a:latin typeface="Times New Roman" panose="02020603050405020304" pitchFamily="18" charset="0"/>
              </a:rPr>
              <a:t>c. Belirsiz</a:t>
            </a:r>
          </a:p>
          <a:p>
            <a:r>
              <a:rPr lang="tr-TR" sz="1800" b="0" i="0" dirty="0">
                <a:solidFill>
                  <a:srgbClr val="000000"/>
                </a:solidFill>
                <a:effectLst/>
                <a:latin typeface="Times New Roman" panose="02020603050405020304" pitchFamily="18" charset="0"/>
              </a:rPr>
              <a:t>d. Tutarlı</a:t>
            </a:r>
          </a:p>
          <a:p>
            <a:r>
              <a:rPr lang="tr-TR" sz="1800" b="0" i="0" dirty="0">
                <a:solidFill>
                  <a:srgbClr val="000000"/>
                </a:solidFill>
                <a:effectLst/>
                <a:latin typeface="Times New Roman" panose="02020603050405020304" pitchFamily="18" charset="0"/>
              </a:rPr>
              <a:t>e. Eşdeğer</a:t>
            </a:r>
            <a:r>
              <a:rPr lang="tr-TR" dirty="0"/>
              <a:t> </a:t>
            </a:r>
            <a:br>
              <a:rPr lang="tr-TR" dirty="0"/>
            </a:br>
            <a:endParaRPr lang="tr-TR" dirty="0"/>
          </a:p>
          <a:p>
            <a:r>
              <a:rPr lang="tr-TR" sz="1800" b="0" i="0" dirty="0">
                <a:solidFill>
                  <a:srgbClr val="000000"/>
                </a:solidFill>
                <a:effectLst/>
                <a:latin typeface="Times New Roman" panose="02020603050405020304" pitchFamily="18" charset="0"/>
              </a:rPr>
              <a:t>5. Saçmaya indirgeme yöntemi ile denetlenen bir çıkarımın sonuç satırının tamamında “doğru” değeri bulunuyorsa bu ifade için aşağıdakilerden hangisi kesin olarak söylenebilir?</a:t>
            </a:r>
          </a:p>
          <a:p>
            <a:endParaRPr lang="tr-TR" sz="1800" b="0" i="0" dirty="0">
              <a:solidFill>
                <a:srgbClr val="000000"/>
              </a:solidFill>
              <a:effectLst/>
              <a:latin typeface="Times New Roman" panose="02020603050405020304" pitchFamily="18" charset="0"/>
            </a:endParaRPr>
          </a:p>
          <a:p>
            <a:r>
              <a:rPr lang="tr-TR" sz="1800" b="0" i="0" dirty="0">
                <a:solidFill>
                  <a:srgbClr val="000000"/>
                </a:solidFill>
                <a:effectLst/>
                <a:latin typeface="Times New Roman" panose="02020603050405020304" pitchFamily="18" charset="0"/>
              </a:rPr>
              <a:t>a. Geçerli</a:t>
            </a:r>
          </a:p>
          <a:p>
            <a:r>
              <a:rPr lang="tr-TR" sz="1800" b="0" i="0" dirty="0">
                <a:solidFill>
                  <a:srgbClr val="000000"/>
                </a:solidFill>
                <a:effectLst/>
                <a:latin typeface="Times New Roman" panose="02020603050405020304" pitchFamily="18" charset="0"/>
              </a:rPr>
              <a:t>b. Geçersiz</a:t>
            </a:r>
          </a:p>
          <a:p>
            <a:r>
              <a:rPr lang="tr-TR" sz="1800" b="0" i="0" dirty="0">
                <a:solidFill>
                  <a:srgbClr val="000000"/>
                </a:solidFill>
                <a:effectLst/>
                <a:latin typeface="Times New Roman" panose="02020603050405020304" pitchFamily="18" charset="0"/>
              </a:rPr>
              <a:t>c. Belirsiz</a:t>
            </a:r>
          </a:p>
          <a:p>
            <a:r>
              <a:rPr lang="tr-TR" sz="1800" b="0" i="0" dirty="0">
                <a:solidFill>
                  <a:srgbClr val="000000"/>
                </a:solidFill>
                <a:effectLst/>
                <a:latin typeface="Times New Roman" panose="02020603050405020304" pitchFamily="18" charset="0"/>
              </a:rPr>
              <a:t>d. Tutarlı</a:t>
            </a:r>
          </a:p>
          <a:p>
            <a:r>
              <a:rPr lang="tr-TR" sz="1800" b="0" i="0" dirty="0">
                <a:solidFill>
                  <a:srgbClr val="000000"/>
                </a:solidFill>
                <a:effectLst/>
                <a:latin typeface="Times New Roman" panose="02020603050405020304" pitchFamily="18" charset="0"/>
              </a:rPr>
              <a:t>e. Eşdeğer</a:t>
            </a:r>
            <a:r>
              <a:rPr lang="tr-TR" dirty="0"/>
              <a:t> </a:t>
            </a:r>
            <a:br>
              <a:rPr lang="tr-TR" dirty="0"/>
            </a:br>
            <a:endParaRPr lang="tr-TR" dirty="0"/>
          </a:p>
          <a:p>
            <a:br>
              <a:rPr lang="tr-TR" dirty="0"/>
            </a:br>
            <a:br>
              <a:rPr lang="tr-TR" dirty="0"/>
            </a:br>
            <a:br>
              <a:rPr lang="tr-TR" dirty="0"/>
            </a:br>
            <a:endParaRPr lang="tr-TR" dirty="0"/>
          </a:p>
        </p:txBody>
      </p:sp>
    </p:spTree>
    <p:extLst>
      <p:ext uri="{BB962C8B-B14F-4D97-AF65-F5344CB8AC3E}">
        <p14:creationId xmlns:p14="http://schemas.microsoft.com/office/powerpoint/2010/main" val="6319734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B3779774-862B-0A1E-034B-F9C991C686DD}"/>
              </a:ext>
            </a:extLst>
          </p:cNvPr>
          <p:cNvSpPr txBox="1"/>
          <p:nvPr/>
        </p:nvSpPr>
        <p:spPr>
          <a:xfrm>
            <a:off x="804672" y="320040"/>
            <a:ext cx="9573768" cy="5632311"/>
          </a:xfrm>
          <a:prstGeom prst="rect">
            <a:avLst/>
          </a:prstGeom>
          <a:noFill/>
        </p:spPr>
        <p:txBody>
          <a:bodyPr wrap="square">
            <a:spAutoFit/>
          </a:bodyPr>
          <a:lstStyle/>
          <a:p>
            <a:r>
              <a:rPr lang="tr-TR" sz="1800" b="0" i="0" dirty="0">
                <a:solidFill>
                  <a:srgbClr val="000000"/>
                </a:solidFill>
                <a:effectLst/>
                <a:latin typeface="Times New Roman" panose="02020603050405020304" pitchFamily="18" charset="0"/>
              </a:rPr>
              <a:t>6. Saçmaya indirgeme yöntemi ile denetlenen bir çıkarımın tamamının öncelikle hangi doğruluk değerine sahip olduğu varsayılarak işlem yapılır?</a:t>
            </a:r>
          </a:p>
          <a:p>
            <a:endParaRPr lang="tr-TR" sz="1800" b="0" i="0" dirty="0">
              <a:solidFill>
                <a:srgbClr val="000000"/>
              </a:solidFill>
              <a:effectLst/>
              <a:latin typeface="Times New Roman" panose="02020603050405020304" pitchFamily="18" charset="0"/>
            </a:endParaRPr>
          </a:p>
          <a:p>
            <a:r>
              <a:rPr lang="tr-TR" sz="1800" b="0" i="0" dirty="0">
                <a:solidFill>
                  <a:srgbClr val="000000"/>
                </a:solidFill>
                <a:effectLst/>
                <a:latin typeface="Times New Roman" panose="02020603050405020304" pitchFamily="18" charset="0"/>
              </a:rPr>
              <a:t>a. Doğru</a:t>
            </a:r>
          </a:p>
          <a:p>
            <a:r>
              <a:rPr lang="tr-TR" sz="1800" b="0" i="0" dirty="0">
                <a:solidFill>
                  <a:srgbClr val="000000"/>
                </a:solidFill>
                <a:effectLst/>
                <a:latin typeface="Times New Roman" panose="02020603050405020304" pitchFamily="18" charset="0"/>
              </a:rPr>
              <a:t>b. Yanlış</a:t>
            </a:r>
          </a:p>
          <a:p>
            <a:r>
              <a:rPr lang="tr-TR" sz="1800" b="0" i="0" dirty="0">
                <a:solidFill>
                  <a:srgbClr val="000000"/>
                </a:solidFill>
                <a:effectLst/>
                <a:latin typeface="Times New Roman" panose="02020603050405020304" pitchFamily="18" charset="0"/>
              </a:rPr>
              <a:t>c. Belirsiz</a:t>
            </a:r>
          </a:p>
          <a:p>
            <a:r>
              <a:rPr lang="tr-TR" sz="1800" b="0" i="0" dirty="0">
                <a:solidFill>
                  <a:srgbClr val="000000"/>
                </a:solidFill>
                <a:effectLst/>
                <a:latin typeface="Times New Roman" panose="02020603050405020304" pitchFamily="18" charset="0"/>
              </a:rPr>
              <a:t>d. Tutarlı</a:t>
            </a:r>
          </a:p>
          <a:p>
            <a:r>
              <a:rPr lang="tr-TR" sz="1800" b="0" i="0" dirty="0">
                <a:solidFill>
                  <a:srgbClr val="000000"/>
                </a:solidFill>
                <a:effectLst/>
                <a:latin typeface="Times New Roman" panose="02020603050405020304" pitchFamily="18" charset="0"/>
              </a:rPr>
              <a:t>e. Geçerli</a:t>
            </a:r>
            <a:r>
              <a:rPr lang="tr-TR" dirty="0"/>
              <a:t> </a:t>
            </a:r>
          </a:p>
          <a:p>
            <a:endParaRPr lang="tr-TR" dirty="0"/>
          </a:p>
          <a:p>
            <a:r>
              <a:rPr lang="tr-TR" sz="1800" b="0" i="0" dirty="0">
                <a:solidFill>
                  <a:srgbClr val="000000"/>
                </a:solidFill>
                <a:effectLst/>
                <a:latin typeface="Times New Roman" panose="02020603050405020304" pitchFamily="18" charset="0"/>
              </a:rPr>
              <a:t>7. [(p </a:t>
            </a:r>
            <a:r>
              <a:rPr lang="tr-TR" sz="1800" b="0" i="0" dirty="0">
                <a:solidFill>
                  <a:srgbClr val="000000"/>
                </a:solidFill>
                <a:effectLst/>
                <a:latin typeface="Symbol" panose="05050102010706020507" pitchFamily="18" charset="2"/>
              </a:rPr>
              <a:t> </a:t>
            </a:r>
            <a:r>
              <a:rPr lang="tr-TR" sz="1800" b="0" i="0" dirty="0">
                <a:solidFill>
                  <a:srgbClr val="000000"/>
                </a:solidFill>
                <a:effectLst/>
                <a:latin typeface="Times New Roman" panose="02020603050405020304" pitchFamily="18" charset="0"/>
              </a:rPr>
              <a:t>q) </a:t>
            </a:r>
            <a:r>
              <a:rPr lang="tr-TR" sz="1800" b="0" i="0" dirty="0">
                <a:solidFill>
                  <a:srgbClr val="000000"/>
                </a:solidFill>
                <a:effectLst/>
                <a:latin typeface="Symbol" panose="05050102010706020507" pitchFamily="18" charset="2"/>
              </a:rPr>
              <a:t> </a:t>
            </a:r>
            <a:r>
              <a:rPr lang="tr-TR" sz="1800" b="0" i="0" dirty="0">
                <a:solidFill>
                  <a:srgbClr val="000000"/>
                </a:solidFill>
                <a:effectLst/>
                <a:latin typeface="Times New Roman" panose="02020603050405020304" pitchFamily="18" charset="0"/>
              </a:rPr>
              <a:t>r] ifadesi saçmaya indirgeme yöntemi ile denetlenecektir. Bu ifadenin tamamının “yanlış” değerini alabilmesi için “(p </a:t>
            </a:r>
            <a:r>
              <a:rPr lang="tr-TR" sz="1800" b="0" i="0" dirty="0">
                <a:solidFill>
                  <a:srgbClr val="000000"/>
                </a:solidFill>
                <a:effectLst/>
                <a:latin typeface="Symbol" panose="05050102010706020507" pitchFamily="18" charset="2"/>
              </a:rPr>
              <a:t> </a:t>
            </a:r>
            <a:r>
              <a:rPr lang="tr-TR" sz="1800" b="0" i="0" dirty="0">
                <a:solidFill>
                  <a:srgbClr val="000000"/>
                </a:solidFill>
                <a:effectLst/>
                <a:latin typeface="Times New Roman" panose="02020603050405020304" pitchFamily="18" charset="0"/>
              </a:rPr>
              <a:t>q)” ifadesinin hangi doğruluk değerine sahip olması zorunludur?</a:t>
            </a:r>
          </a:p>
          <a:p>
            <a:endParaRPr lang="tr-TR" sz="1800" b="0" i="0" dirty="0">
              <a:solidFill>
                <a:srgbClr val="000000"/>
              </a:solidFill>
              <a:effectLst/>
              <a:latin typeface="Times New Roman" panose="02020603050405020304" pitchFamily="18" charset="0"/>
            </a:endParaRPr>
          </a:p>
          <a:p>
            <a:r>
              <a:rPr lang="tr-TR" sz="1800" b="0" i="0" dirty="0">
                <a:solidFill>
                  <a:srgbClr val="000000"/>
                </a:solidFill>
                <a:effectLst/>
                <a:latin typeface="Times New Roman" panose="02020603050405020304" pitchFamily="18" charset="0"/>
              </a:rPr>
              <a:t>a. Doğru</a:t>
            </a:r>
          </a:p>
          <a:p>
            <a:r>
              <a:rPr lang="tr-TR" sz="1800" b="0" i="0" dirty="0">
                <a:solidFill>
                  <a:srgbClr val="000000"/>
                </a:solidFill>
                <a:effectLst/>
                <a:latin typeface="Times New Roman" panose="02020603050405020304" pitchFamily="18" charset="0"/>
              </a:rPr>
              <a:t>b. Yanlış</a:t>
            </a:r>
          </a:p>
          <a:p>
            <a:r>
              <a:rPr lang="tr-TR" sz="1800" b="0" i="0" dirty="0">
                <a:solidFill>
                  <a:srgbClr val="000000"/>
                </a:solidFill>
                <a:effectLst/>
                <a:latin typeface="Times New Roman" panose="02020603050405020304" pitchFamily="18" charset="0"/>
              </a:rPr>
              <a:t>c. Belirsiz</a:t>
            </a:r>
          </a:p>
          <a:p>
            <a:r>
              <a:rPr lang="tr-TR" sz="1800" b="0" i="0" dirty="0">
                <a:solidFill>
                  <a:srgbClr val="000000"/>
                </a:solidFill>
                <a:effectLst/>
                <a:latin typeface="Times New Roman" panose="02020603050405020304" pitchFamily="18" charset="0"/>
              </a:rPr>
              <a:t>d. Tutarlı</a:t>
            </a:r>
          </a:p>
          <a:p>
            <a:r>
              <a:rPr lang="tr-TR" sz="1800" b="0" i="0" dirty="0">
                <a:solidFill>
                  <a:srgbClr val="000000"/>
                </a:solidFill>
                <a:effectLst/>
                <a:latin typeface="Times New Roman" panose="02020603050405020304" pitchFamily="18" charset="0"/>
              </a:rPr>
              <a:t>e. Geçerli</a:t>
            </a:r>
            <a:r>
              <a:rPr lang="tr-TR" dirty="0"/>
              <a:t> </a:t>
            </a:r>
            <a:br>
              <a:rPr lang="tr-TR" dirty="0"/>
            </a:br>
            <a:br>
              <a:rPr lang="tr-TR" dirty="0"/>
            </a:br>
            <a:endParaRPr lang="tr-TR" dirty="0"/>
          </a:p>
        </p:txBody>
      </p:sp>
    </p:spTree>
    <p:extLst>
      <p:ext uri="{BB962C8B-B14F-4D97-AF65-F5344CB8AC3E}">
        <p14:creationId xmlns:p14="http://schemas.microsoft.com/office/powerpoint/2010/main" val="34073209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D76AF165-833B-57A3-EBEF-C0C5C39406C1}"/>
              </a:ext>
            </a:extLst>
          </p:cNvPr>
          <p:cNvSpPr txBox="1"/>
          <p:nvPr/>
        </p:nvSpPr>
        <p:spPr>
          <a:xfrm>
            <a:off x="996696" y="466345"/>
            <a:ext cx="9555480" cy="1477328"/>
          </a:xfrm>
          <a:prstGeom prst="rect">
            <a:avLst/>
          </a:prstGeom>
          <a:noFill/>
        </p:spPr>
        <p:txBody>
          <a:bodyPr wrap="square">
            <a:spAutoFit/>
          </a:bodyPr>
          <a:lstStyle/>
          <a:p>
            <a:br>
              <a:rPr lang="tr-TR" dirty="0"/>
            </a:br>
            <a:br>
              <a:rPr lang="tr-TR" dirty="0"/>
            </a:br>
            <a:endParaRPr lang="tr-TR" sz="1800" b="0" i="0" dirty="0">
              <a:solidFill>
                <a:srgbClr val="000000"/>
              </a:solidFill>
              <a:effectLst/>
              <a:latin typeface="Times New Roman" panose="02020603050405020304" pitchFamily="18" charset="0"/>
            </a:endParaRPr>
          </a:p>
          <a:p>
            <a:pPr algn="just"/>
            <a:br>
              <a:rPr lang="tr-TR" dirty="0"/>
            </a:br>
            <a:endParaRPr lang="tr-TR" dirty="0"/>
          </a:p>
        </p:txBody>
      </p:sp>
      <p:sp>
        <p:nvSpPr>
          <p:cNvPr id="4" name="Metin kutusu 3">
            <a:extLst>
              <a:ext uri="{FF2B5EF4-FFF2-40B4-BE49-F238E27FC236}">
                <a16:creationId xmlns:a16="http://schemas.microsoft.com/office/drawing/2014/main" id="{3D8353DC-0C46-4805-84B5-32C73CF9C09D}"/>
              </a:ext>
            </a:extLst>
          </p:cNvPr>
          <p:cNvSpPr txBox="1"/>
          <p:nvPr/>
        </p:nvSpPr>
        <p:spPr>
          <a:xfrm>
            <a:off x="822960" y="466345"/>
            <a:ext cx="9637776" cy="5632311"/>
          </a:xfrm>
          <a:prstGeom prst="rect">
            <a:avLst/>
          </a:prstGeom>
          <a:noFill/>
        </p:spPr>
        <p:txBody>
          <a:bodyPr wrap="square">
            <a:spAutoFit/>
          </a:bodyPr>
          <a:lstStyle/>
          <a:p>
            <a:r>
              <a:rPr lang="tr-TR" sz="1800" b="0" i="0" dirty="0">
                <a:solidFill>
                  <a:srgbClr val="000000"/>
                </a:solidFill>
                <a:effectLst/>
                <a:latin typeface="Times New Roman" panose="02020603050405020304" pitchFamily="18" charset="0"/>
              </a:rPr>
              <a:t>7. [(p </a:t>
            </a:r>
            <a:r>
              <a:rPr lang="tr-TR" sz="1800" b="0" i="0" dirty="0">
                <a:solidFill>
                  <a:srgbClr val="000000"/>
                </a:solidFill>
                <a:effectLst/>
                <a:latin typeface="Symbol" panose="05050102010706020507" pitchFamily="18" charset="2"/>
              </a:rPr>
              <a:t> </a:t>
            </a:r>
            <a:r>
              <a:rPr lang="tr-TR" sz="1800" b="0" i="0" dirty="0">
                <a:solidFill>
                  <a:srgbClr val="000000"/>
                </a:solidFill>
                <a:effectLst/>
                <a:latin typeface="Times New Roman" panose="02020603050405020304" pitchFamily="18" charset="0"/>
              </a:rPr>
              <a:t>q) </a:t>
            </a:r>
            <a:r>
              <a:rPr lang="tr-TR" sz="1800" b="0" i="0" dirty="0">
                <a:solidFill>
                  <a:srgbClr val="000000"/>
                </a:solidFill>
                <a:effectLst/>
                <a:latin typeface="Symbol" panose="05050102010706020507" pitchFamily="18" charset="2"/>
              </a:rPr>
              <a:t> </a:t>
            </a:r>
            <a:r>
              <a:rPr lang="tr-TR" sz="1800" b="0" i="0" dirty="0">
                <a:solidFill>
                  <a:srgbClr val="000000"/>
                </a:solidFill>
                <a:effectLst/>
                <a:latin typeface="Times New Roman" panose="02020603050405020304" pitchFamily="18" charset="0"/>
              </a:rPr>
              <a:t>r] ifadesi saçmaya indirgeme yöntemi ile denetlenecektir. Bu ifadenin tamamının “yanlış” değerini alabilmesi için “(p </a:t>
            </a:r>
            <a:r>
              <a:rPr lang="tr-TR" sz="1800" b="0" i="0" dirty="0">
                <a:solidFill>
                  <a:srgbClr val="000000"/>
                </a:solidFill>
                <a:effectLst/>
                <a:latin typeface="Symbol" panose="05050102010706020507" pitchFamily="18" charset="2"/>
              </a:rPr>
              <a:t> </a:t>
            </a:r>
            <a:r>
              <a:rPr lang="tr-TR" sz="1800" b="0" i="0" dirty="0">
                <a:solidFill>
                  <a:srgbClr val="000000"/>
                </a:solidFill>
                <a:effectLst/>
                <a:latin typeface="Times New Roman" panose="02020603050405020304" pitchFamily="18" charset="0"/>
              </a:rPr>
              <a:t>q)” ifadesinin hangi doğruluk değerine sahip olması zorunludur?</a:t>
            </a:r>
          </a:p>
          <a:p>
            <a:endParaRPr lang="tr-TR" sz="1800" b="0" i="0" dirty="0">
              <a:solidFill>
                <a:srgbClr val="000000"/>
              </a:solidFill>
              <a:effectLst/>
              <a:latin typeface="Times New Roman" panose="02020603050405020304" pitchFamily="18" charset="0"/>
            </a:endParaRPr>
          </a:p>
          <a:p>
            <a:r>
              <a:rPr lang="tr-TR" sz="1800" b="0" i="0" dirty="0">
                <a:solidFill>
                  <a:srgbClr val="000000"/>
                </a:solidFill>
                <a:effectLst/>
                <a:latin typeface="Times New Roman" panose="02020603050405020304" pitchFamily="18" charset="0"/>
              </a:rPr>
              <a:t>a. Doğru</a:t>
            </a:r>
          </a:p>
          <a:p>
            <a:r>
              <a:rPr lang="tr-TR" sz="1800" b="0" i="0" dirty="0">
                <a:solidFill>
                  <a:srgbClr val="000000"/>
                </a:solidFill>
                <a:effectLst/>
                <a:latin typeface="Times New Roman" panose="02020603050405020304" pitchFamily="18" charset="0"/>
              </a:rPr>
              <a:t>b. Yanlış</a:t>
            </a:r>
          </a:p>
          <a:p>
            <a:r>
              <a:rPr lang="tr-TR" sz="1800" b="0" i="0" dirty="0">
                <a:solidFill>
                  <a:srgbClr val="000000"/>
                </a:solidFill>
                <a:effectLst/>
                <a:latin typeface="Times New Roman" panose="02020603050405020304" pitchFamily="18" charset="0"/>
              </a:rPr>
              <a:t>c. Belirsiz</a:t>
            </a:r>
          </a:p>
          <a:p>
            <a:r>
              <a:rPr lang="tr-TR" sz="1800" b="0" i="0" dirty="0">
                <a:solidFill>
                  <a:srgbClr val="000000"/>
                </a:solidFill>
                <a:effectLst/>
                <a:latin typeface="Times New Roman" panose="02020603050405020304" pitchFamily="18" charset="0"/>
              </a:rPr>
              <a:t>d. Tutarlı</a:t>
            </a:r>
          </a:p>
          <a:p>
            <a:r>
              <a:rPr lang="tr-TR" sz="1800" b="0" i="0" dirty="0">
                <a:solidFill>
                  <a:srgbClr val="000000"/>
                </a:solidFill>
                <a:effectLst/>
                <a:latin typeface="Times New Roman" panose="02020603050405020304" pitchFamily="18" charset="0"/>
              </a:rPr>
              <a:t>e. Geçerli</a:t>
            </a:r>
            <a:r>
              <a:rPr lang="tr-TR" dirty="0"/>
              <a:t> </a:t>
            </a:r>
          </a:p>
          <a:p>
            <a:endParaRPr lang="tr-TR" dirty="0"/>
          </a:p>
          <a:p>
            <a:r>
              <a:rPr lang="tr-TR" sz="1800" b="0" i="0" dirty="0">
                <a:solidFill>
                  <a:srgbClr val="000000"/>
                </a:solidFill>
                <a:effectLst/>
                <a:latin typeface="Times New Roman" panose="02020603050405020304" pitchFamily="18" charset="0"/>
              </a:rPr>
              <a:t>8. [(p </a:t>
            </a:r>
            <a:r>
              <a:rPr lang="tr-TR" sz="1800" b="0" i="0" dirty="0">
                <a:solidFill>
                  <a:srgbClr val="000000"/>
                </a:solidFill>
                <a:effectLst/>
                <a:latin typeface="Symbol" panose="05050102010706020507" pitchFamily="18" charset="2"/>
              </a:rPr>
              <a:t> </a:t>
            </a:r>
            <a:r>
              <a:rPr lang="tr-TR" sz="1800" b="0" i="0" dirty="0">
                <a:solidFill>
                  <a:srgbClr val="000000"/>
                </a:solidFill>
                <a:effectLst/>
                <a:latin typeface="Times New Roman" panose="02020603050405020304" pitchFamily="18" charset="0"/>
              </a:rPr>
              <a:t>q) </a:t>
            </a:r>
            <a:r>
              <a:rPr lang="tr-TR" sz="1800" b="0" i="0" dirty="0">
                <a:solidFill>
                  <a:srgbClr val="000000"/>
                </a:solidFill>
                <a:effectLst/>
                <a:latin typeface="Symbol" panose="05050102010706020507" pitchFamily="18" charset="2"/>
              </a:rPr>
              <a:t> </a:t>
            </a:r>
            <a:r>
              <a:rPr lang="tr-TR" sz="1800" b="0" i="0" dirty="0">
                <a:solidFill>
                  <a:srgbClr val="000000"/>
                </a:solidFill>
                <a:effectLst/>
                <a:latin typeface="Times New Roman" panose="02020603050405020304" pitchFamily="18" charset="0"/>
              </a:rPr>
              <a:t>r] ifadesi saçmaya indirgeme yöntemi ile denetlenecektir. Bu ifadenin tamamının “yanlış” değerini alabilmesi için “(r)” ifadesinin hangi doğruluk değerine sahip olması zorunludur?</a:t>
            </a:r>
          </a:p>
          <a:p>
            <a:endParaRPr lang="tr-TR" sz="1800" b="0" i="0" dirty="0">
              <a:solidFill>
                <a:srgbClr val="000000"/>
              </a:solidFill>
              <a:effectLst/>
              <a:latin typeface="Times New Roman" panose="02020603050405020304" pitchFamily="18" charset="0"/>
            </a:endParaRPr>
          </a:p>
          <a:p>
            <a:r>
              <a:rPr lang="tr-TR" sz="1800" b="0" i="0" dirty="0">
                <a:solidFill>
                  <a:srgbClr val="000000"/>
                </a:solidFill>
                <a:effectLst/>
                <a:latin typeface="Times New Roman" panose="02020603050405020304" pitchFamily="18" charset="0"/>
              </a:rPr>
              <a:t>a. Doğru</a:t>
            </a:r>
          </a:p>
          <a:p>
            <a:r>
              <a:rPr lang="tr-TR" sz="1800" b="0" i="0" dirty="0">
                <a:solidFill>
                  <a:srgbClr val="000000"/>
                </a:solidFill>
                <a:effectLst/>
                <a:latin typeface="Times New Roman" panose="02020603050405020304" pitchFamily="18" charset="0"/>
              </a:rPr>
              <a:t>b. Yanlış</a:t>
            </a:r>
          </a:p>
          <a:p>
            <a:r>
              <a:rPr lang="tr-TR" sz="1800" b="0" i="0" dirty="0">
                <a:solidFill>
                  <a:srgbClr val="000000"/>
                </a:solidFill>
                <a:effectLst/>
                <a:latin typeface="Times New Roman" panose="02020603050405020304" pitchFamily="18" charset="0"/>
              </a:rPr>
              <a:t>c. Belirsiz</a:t>
            </a:r>
          </a:p>
          <a:p>
            <a:r>
              <a:rPr lang="tr-TR" sz="1800" b="0" i="0" dirty="0">
                <a:solidFill>
                  <a:srgbClr val="000000"/>
                </a:solidFill>
                <a:effectLst/>
                <a:latin typeface="Times New Roman" panose="02020603050405020304" pitchFamily="18" charset="0"/>
              </a:rPr>
              <a:t>d. Tutarlı</a:t>
            </a:r>
          </a:p>
          <a:p>
            <a:r>
              <a:rPr lang="tr-TR" sz="1800" b="0" i="0" dirty="0">
                <a:solidFill>
                  <a:srgbClr val="000000"/>
                </a:solidFill>
                <a:effectLst/>
                <a:latin typeface="Times New Roman" panose="02020603050405020304" pitchFamily="18" charset="0"/>
              </a:rPr>
              <a:t>e. Geçerli</a:t>
            </a:r>
            <a:r>
              <a:rPr lang="tr-TR" dirty="0"/>
              <a:t> </a:t>
            </a:r>
            <a:br>
              <a:rPr lang="tr-TR" dirty="0"/>
            </a:br>
            <a:br>
              <a:rPr lang="tr-TR" dirty="0"/>
            </a:br>
            <a:endParaRPr lang="tr-TR" dirty="0"/>
          </a:p>
        </p:txBody>
      </p:sp>
    </p:spTree>
    <p:extLst>
      <p:ext uri="{BB962C8B-B14F-4D97-AF65-F5344CB8AC3E}">
        <p14:creationId xmlns:p14="http://schemas.microsoft.com/office/powerpoint/2010/main" val="41862043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Metin kutusu 10">
            <a:extLst>
              <a:ext uri="{FF2B5EF4-FFF2-40B4-BE49-F238E27FC236}">
                <a16:creationId xmlns:a16="http://schemas.microsoft.com/office/drawing/2014/main" id="{FE2E4ED1-32BA-BDD1-4429-A33DB2121247}"/>
              </a:ext>
            </a:extLst>
          </p:cNvPr>
          <p:cNvSpPr txBox="1"/>
          <p:nvPr/>
        </p:nvSpPr>
        <p:spPr>
          <a:xfrm>
            <a:off x="740664" y="5650993"/>
            <a:ext cx="8833104" cy="923330"/>
          </a:xfrm>
          <a:prstGeom prst="rect">
            <a:avLst/>
          </a:prstGeom>
          <a:noFill/>
        </p:spPr>
        <p:txBody>
          <a:bodyPr wrap="square">
            <a:spAutoFit/>
          </a:bodyPr>
          <a:lstStyle/>
          <a:p>
            <a:endParaRPr lang="tr-TR" sz="1800" b="0" i="0" dirty="0">
              <a:solidFill>
                <a:srgbClr val="000000"/>
              </a:solidFill>
              <a:effectLst/>
              <a:latin typeface="Times New Roman" panose="02020603050405020304" pitchFamily="18" charset="0"/>
            </a:endParaRPr>
          </a:p>
          <a:p>
            <a:br>
              <a:rPr lang="tr-TR" dirty="0"/>
            </a:br>
            <a:endParaRPr lang="tr-TR" dirty="0"/>
          </a:p>
        </p:txBody>
      </p:sp>
      <p:sp>
        <p:nvSpPr>
          <p:cNvPr id="4" name="Metin kutusu 3">
            <a:extLst>
              <a:ext uri="{FF2B5EF4-FFF2-40B4-BE49-F238E27FC236}">
                <a16:creationId xmlns:a16="http://schemas.microsoft.com/office/drawing/2014/main" id="{92D58D8C-C0E5-EEF2-9CE5-0DEBB8216FF7}"/>
              </a:ext>
            </a:extLst>
          </p:cNvPr>
          <p:cNvSpPr txBox="1"/>
          <p:nvPr/>
        </p:nvSpPr>
        <p:spPr>
          <a:xfrm>
            <a:off x="740664" y="356616"/>
            <a:ext cx="10003536" cy="5909310"/>
          </a:xfrm>
          <a:prstGeom prst="rect">
            <a:avLst/>
          </a:prstGeom>
          <a:noFill/>
        </p:spPr>
        <p:txBody>
          <a:bodyPr wrap="square">
            <a:spAutoFit/>
          </a:bodyPr>
          <a:lstStyle/>
          <a:p>
            <a:r>
              <a:rPr lang="tr-TR" sz="1800" b="0" i="0" dirty="0">
                <a:solidFill>
                  <a:srgbClr val="000000"/>
                </a:solidFill>
                <a:effectLst/>
                <a:latin typeface="Times New Roman" panose="02020603050405020304" pitchFamily="18" charset="0"/>
              </a:rPr>
              <a:t>9. [(q </a:t>
            </a:r>
            <a:r>
              <a:rPr lang="tr-TR" sz="1800" b="0" i="0" dirty="0">
                <a:solidFill>
                  <a:srgbClr val="000000"/>
                </a:solidFill>
                <a:effectLst/>
                <a:latin typeface="Symbol" panose="05050102010706020507" pitchFamily="18" charset="2"/>
              </a:rPr>
              <a:t> </a:t>
            </a:r>
            <a:r>
              <a:rPr lang="tr-TR" sz="1800" b="0" i="0" dirty="0">
                <a:solidFill>
                  <a:srgbClr val="000000"/>
                </a:solidFill>
                <a:effectLst/>
                <a:latin typeface="Times New Roman" panose="02020603050405020304" pitchFamily="18" charset="0"/>
              </a:rPr>
              <a:t>r) </a:t>
            </a:r>
            <a:r>
              <a:rPr lang="tr-TR" sz="1800" b="0" i="0" dirty="0">
                <a:solidFill>
                  <a:srgbClr val="000000"/>
                </a:solidFill>
                <a:effectLst/>
                <a:latin typeface="Symbol" panose="05050102010706020507" pitchFamily="18" charset="2"/>
              </a:rPr>
              <a:t> </a:t>
            </a:r>
            <a:r>
              <a:rPr lang="tr-TR" sz="1800" b="0" i="0" dirty="0">
                <a:solidFill>
                  <a:srgbClr val="000000"/>
                </a:solidFill>
                <a:effectLst/>
                <a:latin typeface="Times New Roman" panose="02020603050405020304" pitchFamily="18" charset="0"/>
              </a:rPr>
              <a:t>(p </a:t>
            </a:r>
            <a:r>
              <a:rPr lang="tr-TR" sz="1800" b="0" i="0" dirty="0">
                <a:solidFill>
                  <a:srgbClr val="000000"/>
                </a:solidFill>
                <a:effectLst/>
                <a:latin typeface="Symbol" panose="05050102010706020507" pitchFamily="18" charset="2"/>
              </a:rPr>
              <a:t> </a:t>
            </a:r>
            <a:r>
              <a:rPr lang="tr-TR" sz="1800" b="0" i="0" dirty="0" err="1">
                <a:solidFill>
                  <a:srgbClr val="000000"/>
                </a:solidFill>
                <a:effectLst/>
                <a:latin typeface="Times New Roman" panose="02020603050405020304" pitchFamily="18" charset="0"/>
              </a:rPr>
              <a:t>q</a:t>
            </a:r>
            <a:r>
              <a:rPr lang="tr-TR" sz="1050" b="0" i="0" dirty="0" err="1">
                <a:solidFill>
                  <a:srgbClr val="000000"/>
                </a:solidFill>
                <a:effectLst/>
                <a:latin typeface="Times New Roman" panose="02020603050405020304" pitchFamily="18" charset="0"/>
              </a:rPr>
              <a:t>ı</a:t>
            </a:r>
            <a:r>
              <a:rPr lang="tr-TR" sz="1800" b="0" i="0" dirty="0">
                <a:solidFill>
                  <a:srgbClr val="000000"/>
                </a:solidFill>
                <a:effectLst/>
                <a:latin typeface="Times New Roman" panose="02020603050405020304" pitchFamily="18" charset="0"/>
              </a:rPr>
              <a:t>)] </a:t>
            </a:r>
            <a:r>
              <a:rPr lang="tr-TR" sz="1800" b="0" i="0" dirty="0">
                <a:solidFill>
                  <a:srgbClr val="000000"/>
                </a:solidFill>
                <a:effectLst/>
                <a:latin typeface="Symbol" panose="05050102010706020507" pitchFamily="18" charset="2"/>
              </a:rPr>
              <a:t> </a:t>
            </a:r>
            <a:r>
              <a:rPr lang="tr-TR" sz="1800" b="0" i="0" dirty="0">
                <a:solidFill>
                  <a:srgbClr val="000000"/>
                </a:solidFill>
                <a:effectLst/>
                <a:latin typeface="Times New Roman" panose="02020603050405020304" pitchFamily="18" charset="0"/>
              </a:rPr>
              <a:t>[(p </a:t>
            </a:r>
            <a:r>
              <a:rPr lang="tr-TR" sz="1800" b="0" i="0" dirty="0">
                <a:solidFill>
                  <a:srgbClr val="000000"/>
                </a:solidFill>
                <a:effectLst/>
                <a:latin typeface="Symbol" panose="05050102010706020507" pitchFamily="18" charset="2"/>
              </a:rPr>
              <a:t> </a:t>
            </a:r>
            <a:r>
              <a:rPr lang="tr-TR" sz="1800" b="0" i="0" dirty="0">
                <a:solidFill>
                  <a:srgbClr val="000000"/>
                </a:solidFill>
                <a:effectLst/>
                <a:latin typeface="Times New Roman" panose="02020603050405020304" pitchFamily="18" charset="0"/>
              </a:rPr>
              <a:t>q) </a:t>
            </a:r>
            <a:r>
              <a:rPr lang="tr-TR" sz="1800" b="0" i="0" dirty="0">
                <a:solidFill>
                  <a:srgbClr val="000000"/>
                </a:solidFill>
                <a:effectLst/>
                <a:latin typeface="Symbol" panose="05050102010706020507" pitchFamily="18" charset="2"/>
              </a:rPr>
              <a:t> </a:t>
            </a:r>
            <a:r>
              <a:rPr lang="tr-TR" sz="1800" b="0" i="0" dirty="0">
                <a:solidFill>
                  <a:srgbClr val="000000"/>
                </a:solidFill>
                <a:effectLst/>
                <a:latin typeface="Times New Roman" panose="02020603050405020304" pitchFamily="18" charset="0"/>
              </a:rPr>
              <a:t>r] ifadesi saçmaya indirgeme yöntemi ile denetlendiğinde sonuç “geçersiz” olarak belirleniyorsa, aynı ifadenin </a:t>
            </a:r>
            <a:r>
              <a:rPr lang="tr-TR" sz="1800" b="0" i="0" dirty="0" err="1">
                <a:solidFill>
                  <a:srgbClr val="000000"/>
                </a:solidFill>
                <a:effectLst/>
                <a:latin typeface="Times New Roman" panose="02020603050405020304" pitchFamily="18" charset="0"/>
              </a:rPr>
              <a:t>Quine</a:t>
            </a:r>
            <a:r>
              <a:rPr lang="tr-TR" sz="1800" b="0" i="0" dirty="0">
                <a:solidFill>
                  <a:srgbClr val="000000"/>
                </a:solidFill>
                <a:effectLst/>
                <a:latin typeface="Times New Roman" panose="02020603050405020304" pitchFamily="18" charset="0"/>
              </a:rPr>
              <a:t> yöntemi ile elde edilecek sonuç aşağıdakilerden hangisi olacaktır?</a:t>
            </a:r>
          </a:p>
          <a:p>
            <a:endParaRPr lang="tr-TR" sz="1800" b="0" i="0" dirty="0">
              <a:solidFill>
                <a:srgbClr val="000000"/>
              </a:solidFill>
              <a:effectLst/>
              <a:latin typeface="Times New Roman" panose="02020603050405020304" pitchFamily="18" charset="0"/>
            </a:endParaRPr>
          </a:p>
          <a:p>
            <a:r>
              <a:rPr lang="tr-TR" sz="1800" b="0" i="0" dirty="0">
                <a:solidFill>
                  <a:srgbClr val="000000"/>
                </a:solidFill>
                <a:effectLst/>
                <a:latin typeface="Times New Roman" panose="02020603050405020304" pitchFamily="18" charset="0"/>
              </a:rPr>
              <a:t>a. Doğru</a:t>
            </a:r>
          </a:p>
          <a:p>
            <a:r>
              <a:rPr lang="tr-TR" sz="1800" b="0" i="0" dirty="0">
                <a:solidFill>
                  <a:srgbClr val="000000"/>
                </a:solidFill>
                <a:effectLst/>
                <a:latin typeface="Times New Roman" panose="02020603050405020304" pitchFamily="18" charset="0"/>
              </a:rPr>
              <a:t>b. Yanlış</a:t>
            </a:r>
          </a:p>
          <a:p>
            <a:r>
              <a:rPr lang="tr-TR" sz="1800" b="0" i="0" dirty="0">
                <a:solidFill>
                  <a:srgbClr val="000000"/>
                </a:solidFill>
                <a:effectLst/>
                <a:latin typeface="Times New Roman" panose="02020603050405020304" pitchFamily="18" charset="0"/>
              </a:rPr>
              <a:t>c. Geçersiz</a:t>
            </a:r>
          </a:p>
          <a:p>
            <a:r>
              <a:rPr lang="tr-TR" sz="1800" b="0" i="0" dirty="0">
                <a:solidFill>
                  <a:srgbClr val="000000"/>
                </a:solidFill>
                <a:effectLst/>
                <a:latin typeface="Times New Roman" panose="02020603050405020304" pitchFamily="18" charset="0"/>
              </a:rPr>
              <a:t>d. Tutarlı</a:t>
            </a:r>
          </a:p>
          <a:p>
            <a:r>
              <a:rPr lang="tr-TR" sz="1800" b="0" i="0" dirty="0">
                <a:solidFill>
                  <a:srgbClr val="000000"/>
                </a:solidFill>
                <a:effectLst/>
                <a:latin typeface="Times New Roman" panose="02020603050405020304" pitchFamily="18" charset="0"/>
              </a:rPr>
              <a:t>e. Geçerli</a:t>
            </a:r>
            <a:r>
              <a:rPr lang="tr-TR" dirty="0"/>
              <a:t> </a:t>
            </a:r>
          </a:p>
          <a:p>
            <a:endParaRPr lang="tr-TR" dirty="0"/>
          </a:p>
          <a:p>
            <a:r>
              <a:rPr lang="tr-TR" sz="1800" b="0" i="0" dirty="0">
                <a:solidFill>
                  <a:srgbClr val="000000"/>
                </a:solidFill>
                <a:effectLst/>
                <a:latin typeface="Times New Roman" panose="02020603050405020304" pitchFamily="18" charset="0"/>
              </a:rPr>
              <a:t>10. [(q </a:t>
            </a:r>
            <a:r>
              <a:rPr lang="tr-TR" sz="1800" b="0" i="0" dirty="0">
                <a:solidFill>
                  <a:srgbClr val="000000"/>
                </a:solidFill>
                <a:effectLst/>
                <a:latin typeface="Symbol" panose="05050102010706020507" pitchFamily="18" charset="2"/>
              </a:rPr>
              <a:t> </a:t>
            </a:r>
            <a:r>
              <a:rPr lang="tr-TR" sz="1800" b="0" i="0" dirty="0">
                <a:solidFill>
                  <a:srgbClr val="000000"/>
                </a:solidFill>
                <a:effectLst/>
                <a:latin typeface="Times New Roman" panose="02020603050405020304" pitchFamily="18" charset="0"/>
              </a:rPr>
              <a:t>r) </a:t>
            </a:r>
            <a:r>
              <a:rPr lang="tr-TR" sz="1800" b="0" i="0" dirty="0">
                <a:solidFill>
                  <a:srgbClr val="000000"/>
                </a:solidFill>
                <a:effectLst/>
                <a:latin typeface="Symbol" panose="05050102010706020507" pitchFamily="18" charset="2"/>
              </a:rPr>
              <a:t> </a:t>
            </a:r>
            <a:r>
              <a:rPr lang="tr-TR" sz="1800" b="0" i="0" dirty="0">
                <a:solidFill>
                  <a:srgbClr val="000000"/>
                </a:solidFill>
                <a:effectLst/>
                <a:latin typeface="Times New Roman" panose="02020603050405020304" pitchFamily="18" charset="0"/>
              </a:rPr>
              <a:t>(p </a:t>
            </a:r>
            <a:r>
              <a:rPr lang="tr-TR" sz="1800" b="0" i="0" dirty="0">
                <a:solidFill>
                  <a:srgbClr val="000000"/>
                </a:solidFill>
                <a:effectLst/>
                <a:latin typeface="Symbol" panose="05050102010706020507" pitchFamily="18" charset="2"/>
              </a:rPr>
              <a:t> </a:t>
            </a:r>
            <a:r>
              <a:rPr lang="tr-TR" sz="1800" b="0" i="0" dirty="0" err="1">
                <a:solidFill>
                  <a:srgbClr val="000000"/>
                </a:solidFill>
                <a:effectLst/>
                <a:latin typeface="Times New Roman" panose="02020603050405020304" pitchFamily="18" charset="0"/>
              </a:rPr>
              <a:t>qı</a:t>
            </a:r>
            <a:r>
              <a:rPr lang="tr-TR" sz="1800" b="0" i="0" dirty="0">
                <a:solidFill>
                  <a:srgbClr val="000000"/>
                </a:solidFill>
                <a:effectLst/>
                <a:latin typeface="Times New Roman" panose="02020603050405020304" pitchFamily="18" charset="0"/>
              </a:rPr>
              <a:t>)] </a:t>
            </a:r>
            <a:r>
              <a:rPr lang="tr-TR" sz="1800" b="0" i="0" dirty="0">
                <a:solidFill>
                  <a:srgbClr val="000000"/>
                </a:solidFill>
                <a:effectLst/>
                <a:latin typeface="Symbol" panose="05050102010706020507" pitchFamily="18" charset="2"/>
              </a:rPr>
              <a:t> </a:t>
            </a:r>
            <a:r>
              <a:rPr lang="tr-TR" sz="1800" b="0" i="0" dirty="0">
                <a:solidFill>
                  <a:srgbClr val="000000"/>
                </a:solidFill>
                <a:effectLst/>
                <a:latin typeface="Times New Roman" panose="02020603050405020304" pitchFamily="18" charset="0"/>
              </a:rPr>
              <a:t>[(p </a:t>
            </a:r>
            <a:r>
              <a:rPr lang="tr-TR" sz="1800" b="0" i="0" dirty="0">
                <a:solidFill>
                  <a:srgbClr val="000000"/>
                </a:solidFill>
                <a:effectLst/>
                <a:latin typeface="Symbol" panose="05050102010706020507" pitchFamily="18" charset="2"/>
              </a:rPr>
              <a:t> </a:t>
            </a:r>
            <a:r>
              <a:rPr lang="tr-TR" sz="1800" b="0" i="0" dirty="0">
                <a:solidFill>
                  <a:srgbClr val="000000"/>
                </a:solidFill>
                <a:effectLst/>
                <a:latin typeface="Times New Roman" panose="02020603050405020304" pitchFamily="18" charset="0"/>
              </a:rPr>
              <a:t>q) </a:t>
            </a:r>
            <a:r>
              <a:rPr lang="tr-TR" sz="1800" b="0" i="0" dirty="0">
                <a:solidFill>
                  <a:srgbClr val="000000"/>
                </a:solidFill>
                <a:effectLst/>
                <a:latin typeface="Symbol" panose="05050102010706020507" pitchFamily="18" charset="2"/>
              </a:rPr>
              <a:t> </a:t>
            </a:r>
            <a:r>
              <a:rPr lang="tr-TR" sz="1800" b="0" i="0" dirty="0">
                <a:solidFill>
                  <a:srgbClr val="000000"/>
                </a:solidFill>
                <a:effectLst/>
                <a:latin typeface="Times New Roman" panose="02020603050405020304" pitchFamily="18" charset="0"/>
              </a:rPr>
              <a:t>r] ifadesi saçmaya indirgeme yöntemi ile denetlendiğinde sonuç “geçersiz” olarak belirleniyorsa, aynı ifadenin doğruluk tablosu yöntemi ile elde edilecek sonuç aşağıdakilerden hangisi olacaktır?</a:t>
            </a:r>
          </a:p>
          <a:p>
            <a:endParaRPr lang="tr-TR" sz="1800" b="0" i="0" dirty="0">
              <a:solidFill>
                <a:srgbClr val="000000"/>
              </a:solidFill>
              <a:effectLst/>
              <a:latin typeface="Times New Roman" panose="02020603050405020304" pitchFamily="18" charset="0"/>
            </a:endParaRPr>
          </a:p>
          <a:p>
            <a:r>
              <a:rPr lang="tr-TR" sz="1800" b="0" i="0" dirty="0">
                <a:solidFill>
                  <a:srgbClr val="000000"/>
                </a:solidFill>
                <a:effectLst/>
                <a:latin typeface="Times New Roman" panose="02020603050405020304" pitchFamily="18" charset="0"/>
              </a:rPr>
              <a:t>a. Doğru</a:t>
            </a:r>
          </a:p>
          <a:p>
            <a:r>
              <a:rPr lang="tr-TR" sz="1800" b="0" i="0" dirty="0">
                <a:solidFill>
                  <a:srgbClr val="000000"/>
                </a:solidFill>
                <a:effectLst/>
                <a:latin typeface="Times New Roman" panose="02020603050405020304" pitchFamily="18" charset="0"/>
              </a:rPr>
              <a:t>b. Yanlış</a:t>
            </a:r>
          </a:p>
          <a:p>
            <a:r>
              <a:rPr lang="tr-TR" sz="1800" b="0" i="0" dirty="0">
                <a:solidFill>
                  <a:srgbClr val="000000"/>
                </a:solidFill>
                <a:effectLst/>
                <a:latin typeface="Times New Roman" panose="02020603050405020304" pitchFamily="18" charset="0"/>
              </a:rPr>
              <a:t>c. Geçersiz</a:t>
            </a:r>
          </a:p>
          <a:p>
            <a:r>
              <a:rPr lang="tr-TR" sz="1800" b="0" i="0" dirty="0">
                <a:solidFill>
                  <a:srgbClr val="000000"/>
                </a:solidFill>
                <a:effectLst/>
                <a:latin typeface="Times New Roman" panose="02020603050405020304" pitchFamily="18" charset="0"/>
              </a:rPr>
              <a:t>d. Tutarlı</a:t>
            </a:r>
          </a:p>
          <a:p>
            <a:r>
              <a:rPr lang="tr-TR" sz="1800" b="0" i="0" dirty="0">
                <a:solidFill>
                  <a:srgbClr val="000000"/>
                </a:solidFill>
                <a:effectLst/>
                <a:latin typeface="Times New Roman" panose="02020603050405020304" pitchFamily="18" charset="0"/>
              </a:rPr>
              <a:t>e. Geçerli</a:t>
            </a:r>
            <a:r>
              <a:rPr lang="tr-TR" dirty="0"/>
              <a:t> </a:t>
            </a:r>
            <a:br>
              <a:rPr lang="tr-TR" dirty="0"/>
            </a:br>
            <a:br>
              <a:rPr lang="tr-TR" dirty="0"/>
            </a:br>
            <a:endParaRPr lang="tr-TR" dirty="0"/>
          </a:p>
        </p:txBody>
      </p:sp>
    </p:spTree>
    <p:extLst>
      <p:ext uri="{BB962C8B-B14F-4D97-AF65-F5344CB8AC3E}">
        <p14:creationId xmlns:p14="http://schemas.microsoft.com/office/powerpoint/2010/main" val="31511666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a:extLst>
              <a:ext uri="{FF2B5EF4-FFF2-40B4-BE49-F238E27FC236}">
                <a16:creationId xmlns:a16="http://schemas.microsoft.com/office/drawing/2014/main" id="{340CE270-3C0D-DAD1-CE71-6BA0B3AAAD34}"/>
              </a:ext>
            </a:extLst>
          </p:cNvPr>
          <p:cNvSpPr txBox="1"/>
          <p:nvPr/>
        </p:nvSpPr>
        <p:spPr>
          <a:xfrm>
            <a:off x="1127760" y="779241"/>
            <a:ext cx="10195560" cy="646331"/>
          </a:xfrm>
          <a:prstGeom prst="rect">
            <a:avLst/>
          </a:prstGeom>
          <a:noFill/>
        </p:spPr>
        <p:txBody>
          <a:bodyPr wrap="square">
            <a:spAutoFit/>
          </a:bodyPr>
          <a:lstStyle/>
          <a:p>
            <a:r>
              <a:rPr lang="tr-TR" sz="1800" b="1" i="0" dirty="0">
                <a:solidFill>
                  <a:srgbClr val="000000"/>
                </a:solidFill>
                <a:effectLst/>
                <a:latin typeface="Times New Roman" panose="02020603050405020304" pitchFamily="18" charset="0"/>
              </a:rPr>
              <a:t>4. SAÇMAYA İNDİRGEME YÖNTEMİ</a:t>
            </a:r>
          </a:p>
          <a:p>
            <a:endParaRPr lang="tr-TR" dirty="0"/>
          </a:p>
        </p:txBody>
      </p:sp>
      <p:sp>
        <p:nvSpPr>
          <p:cNvPr id="7" name="Metin kutusu 6">
            <a:extLst>
              <a:ext uri="{FF2B5EF4-FFF2-40B4-BE49-F238E27FC236}">
                <a16:creationId xmlns:a16="http://schemas.microsoft.com/office/drawing/2014/main" id="{777EB7E0-45A6-198A-C7B2-B9EC96E808B3}"/>
              </a:ext>
            </a:extLst>
          </p:cNvPr>
          <p:cNvSpPr txBox="1"/>
          <p:nvPr/>
        </p:nvSpPr>
        <p:spPr>
          <a:xfrm>
            <a:off x="786384" y="1234440"/>
            <a:ext cx="10707624" cy="6186309"/>
          </a:xfrm>
          <a:prstGeom prst="rect">
            <a:avLst/>
          </a:prstGeom>
          <a:noFill/>
        </p:spPr>
        <p:txBody>
          <a:bodyPr wrap="square">
            <a:spAutoFit/>
          </a:bodyPr>
          <a:lstStyle/>
          <a:p>
            <a:r>
              <a:rPr lang="tr-TR" sz="1800" b="0" i="0" dirty="0">
                <a:solidFill>
                  <a:srgbClr val="000000"/>
                </a:solidFill>
                <a:effectLst/>
                <a:latin typeface="Times New Roman" panose="02020603050405020304" pitchFamily="18" charset="0"/>
              </a:rPr>
              <a:t>Saçmaya indirgeme (</a:t>
            </a:r>
            <a:r>
              <a:rPr lang="tr-TR" sz="1800" b="0" i="0" dirty="0" err="1">
                <a:solidFill>
                  <a:srgbClr val="000000"/>
                </a:solidFill>
                <a:effectLst/>
                <a:latin typeface="Times New Roman" panose="02020603050405020304" pitchFamily="18" charset="0"/>
              </a:rPr>
              <a:t>reductio</a:t>
            </a:r>
            <a:r>
              <a:rPr lang="tr-TR" sz="1800" b="0" i="0" dirty="0">
                <a:solidFill>
                  <a:srgbClr val="000000"/>
                </a:solidFill>
                <a:effectLst/>
                <a:latin typeface="Times New Roman" panose="02020603050405020304" pitchFamily="18" charset="0"/>
              </a:rPr>
              <a:t> ad </a:t>
            </a:r>
            <a:r>
              <a:rPr lang="tr-TR" sz="1800" b="0" i="0" dirty="0" err="1">
                <a:solidFill>
                  <a:srgbClr val="000000"/>
                </a:solidFill>
                <a:effectLst/>
                <a:latin typeface="Times New Roman" panose="02020603050405020304" pitchFamily="18" charset="0"/>
              </a:rPr>
              <a:t>absurdum</a:t>
            </a:r>
            <a:r>
              <a:rPr lang="tr-TR" sz="1800" b="0" i="0" dirty="0">
                <a:solidFill>
                  <a:srgbClr val="000000"/>
                </a:solidFill>
                <a:effectLst/>
                <a:latin typeface="Times New Roman" panose="02020603050405020304" pitchFamily="18" charset="0"/>
              </a:rPr>
              <a:t>) çok eskiden beri bilinen bir ispat yöntemidir. Bu yöntem gündelik yaşantıda da sıklıkla kullanılmaktadır. Bu yöntemin son derece kullanışlı bir ispat biçimi olmasının bir nedeni, doğrudan ispatlanamayan bir yargının doğruluğu konusunda bu yöntemle karar verilebilmesidir.</a:t>
            </a:r>
            <a:r>
              <a:rPr lang="tr-TR" dirty="0"/>
              <a:t> </a:t>
            </a:r>
          </a:p>
          <a:p>
            <a:pPr algn="just"/>
            <a:br>
              <a:rPr lang="tr-TR" dirty="0"/>
            </a:br>
            <a:r>
              <a:rPr lang="tr-TR" sz="1800" b="0" i="0" dirty="0" err="1">
                <a:solidFill>
                  <a:srgbClr val="000000"/>
                </a:solidFill>
                <a:effectLst/>
                <a:latin typeface="Times New Roman" panose="02020603050405020304" pitchFamily="18" charset="0"/>
              </a:rPr>
              <a:t>Latince’si</a:t>
            </a:r>
            <a:r>
              <a:rPr lang="tr-TR" sz="1800" b="0" i="0" dirty="0">
                <a:solidFill>
                  <a:srgbClr val="000000"/>
                </a:solidFill>
                <a:effectLst/>
                <a:latin typeface="Times New Roman" panose="02020603050405020304" pitchFamily="18" charset="0"/>
              </a:rPr>
              <a:t> “</a:t>
            </a:r>
            <a:r>
              <a:rPr lang="tr-TR" sz="1800" b="0" i="0" dirty="0" err="1">
                <a:solidFill>
                  <a:srgbClr val="000000"/>
                </a:solidFill>
                <a:effectLst/>
                <a:latin typeface="Times New Roman" panose="02020603050405020304" pitchFamily="18" charset="0"/>
              </a:rPr>
              <a:t>Reductio</a:t>
            </a:r>
            <a:r>
              <a:rPr lang="tr-TR" sz="1800" b="0" i="0" dirty="0">
                <a:solidFill>
                  <a:srgbClr val="000000"/>
                </a:solidFill>
                <a:effectLst/>
                <a:latin typeface="Times New Roman" panose="02020603050405020304" pitchFamily="18" charset="0"/>
              </a:rPr>
              <a:t> Ad </a:t>
            </a:r>
            <a:r>
              <a:rPr lang="tr-TR" sz="1800" b="0" i="0" dirty="0" err="1">
                <a:solidFill>
                  <a:srgbClr val="000000"/>
                </a:solidFill>
                <a:effectLst/>
                <a:latin typeface="Times New Roman" panose="02020603050405020304" pitchFamily="18" charset="0"/>
              </a:rPr>
              <a:t>Absurdum</a:t>
            </a:r>
            <a:r>
              <a:rPr lang="tr-TR" sz="1800" b="0" i="0" dirty="0">
                <a:solidFill>
                  <a:srgbClr val="000000"/>
                </a:solidFill>
                <a:effectLst/>
                <a:latin typeface="Times New Roman" panose="02020603050405020304" pitchFamily="18" charset="0"/>
              </a:rPr>
              <a:t>” olan bu yöntem </a:t>
            </a:r>
            <a:r>
              <a:rPr lang="tr-TR" sz="1800" b="0" i="0" dirty="0" err="1">
                <a:solidFill>
                  <a:srgbClr val="000000"/>
                </a:solidFill>
                <a:effectLst/>
                <a:latin typeface="Times New Roman" panose="02020603050405020304" pitchFamily="18" charset="0"/>
              </a:rPr>
              <a:t>Osmanlıca’da</a:t>
            </a:r>
            <a:r>
              <a:rPr lang="tr-TR" sz="1800" b="0" i="0" dirty="0">
                <a:solidFill>
                  <a:srgbClr val="000000"/>
                </a:solidFill>
                <a:effectLst/>
                <a:latin typeface="Times New Roman" panose="02020603050405020304" pitchFamily="18" charset="0"/>
              </a:rPr>
              <a:t> “Abese İrca”, Yeni </a:t>
            </a:r>
            <a:r>
              <a:rPr lang="tr-TR" sz="1800" b="0" i="0" dirty="0" err="1">
                <a:solidFill>
                  <a:srgbClr val="000000"/>
                </a:solidFill>
                <a:effectLst/>
                <a:latin typeface="Times New Roman" panose="02020603050405020304" pitchFamily="18" charset="0"/>
              </a:rPr>
              <a:t>Türkçe’de</a:t>
            </a:r>
            <a:r>
              <a:rPr lang="tr-TR" sz="1800" b="0" i="0" dirty="0">
                <a:solidFill>
                  <a:srgbClr val="000000"/>
                </a:solidFill>
                <a:effectLst/>
                <a:latin typeface="Times New Roman" panose="02020603050405020304" pitchFamily="18" charset="0"/>
              </a:rPr>
              <a:t> “Saçmaya İndirgeme” ve “Olmayana Ergi” olarak adlandırılmıştır. Mantıksal zemini iki değerli mantığın “üçüncü halin imkânsızlığı” ilkesi olan, </a:t>
            </a:r>
            <a:r>
              <a:rPr lang="tr-TR" sz="1800" b="0" i="0" dirty="0" err="1">
                <a:solidFill>
                  <a:srgbClr val="000000"/>
                </a:solidFill>
                <a:effectLst/>
                <a:latin typeface="Times New Roman" panose="02020603050405020304" pitchFamily="18" charset="0"/>
              </a:rPr>
              <a:t>Antikçağ’dan</a:t>
            </a:r>
            <a:r>
              <a:rPr lang="tr-TR" sz="1800" b="0" i="0" dirty="0">
                <a:solidFill>
                  <a:srgbClr val="000000"/>
                </a:solidFill>
                <a:effectLst/>
                <a:latin typeface="Times New Roman" panose="02020603050405020304" pitchFamily="18" charset="0"/>
              </a:rPr>
              <a:t> beri filozofların, iddialarını ispat için sıklıkla kullandıkları bir yöntem olarak karşımıza çıkan “Saçmaya </a:t>
            </a:r>
            <a:r>
              <a:rPr lang="tr-TR" sz="1800" b="0" i="0" dirty="0" err="1">
                <a:solidFill>
                  <a:srgbClr val="000000"/>
                </a:solidFill>
                <a:effectLst/>
                <a:latin typeface="Times New Roman" panose="02020603050405020304" pitchFamily="18" charset="0"/>
              </a:rPr>
              <a:t>İndirgeme”nin</a:t>
            </a:r>
            <a:r>
              <a:rPr lang="tr-TR" sz="1800" b="0" i="0" dirty="0">
                <a:solidFill>
                  <a:srgbClr val="000000"/>
                </a:solidFill>
                <a:effectLst/>
                <a:latin typeface="Times New Roman" panose="02020603050405020304" pitchFamily="18" charset="0"/>
              </a:rPr>
              <a:t> modern mantıktaki uygulaması şu şekilde izah edilebilir: Daha önce de değinildiği üzere herhangi bir ifadenin “geçerli” olması, mümkün doğruluk durumlarının tamamında “doğru” değeri alması demektir. Buna göre bir ifadenin “geçerli” olduğunun söylenebilmesi için tüm mümkün doğruluk durumlarının denetlenmiş ve hepsinin “doğru” değeri aldığının tespit edilmiş olması gerekmektedir.</a:t>
            </a:r>
          </a:p>
          <a:p>
            <a:pPr algn="just"/>
            <a:endParaRPr lang="tr-TR">
              <a:solidFill>
                <a:srgbClr val="000000"/>
              </a:solidFill>
              <a:latin typeface="Times New Roman" panose="02020603050405020304" pitchFamily="18" charset="0"/>
            </a:endParaRPr>
          </a:p>
          <a:p>
            <a:pPr algn="just"/>
            <a:r>
              <a:rPr lang="tr-TR" sz="1800" b="0" i="0">
                <a:solidFill>
                  <a:srgbClr val="000000"/>
                </a:solidFill>
                <a:effectLst/>
                <a:latin typeface="Times New Roman" panose="02020603050405020304" pitchFamily="18" charset="0"/>
              </a:rPr>
              <a:t> </a:t>
            </a:r>
            <a:r>
              <a:rPr lang="tr-TR" sz="1800" b="0" i="0" dirty="0">
                <a:solidFill>
                  <a:srgbClr val="000000"/>
                </a:solidFill>
                <a:effectLst/>
                <a:latin typeface="Times New Roman" panose="02020603050405020304" pitchFamily="18" charset="0"/>
              </a:rPr>
              <a:t>“Üçüncü halin imkânsızlığı” ilkesi, herhangi bir önermenin ya “doğru” ya da “yanlış” olabileceğini, bunlardan başka bir değer alamayacağını ifade eder. Bu ilke uyarınca, eğer bir önermenin hiçbir durumu için “yanlış” değeri alamayacağı gösterilebilirse bu onun tüm durumları için “doğru” değeri aldığı yani “geçerli” olduğu anlamına gelecektir. Buna mukabil ifadenin en az bir durumda “yanlış” değeri aldığı tespit edilebilirse, diğer durumlara bakılmaksızın “geçersiz” olduğuna hükmedilebilecektir. Bu akıl yürütmelerin yardımıyla, bir ifadenin “yanlış” olduğunu varsaymak suretiyle yapılacak bir denetleme onun tüm mümkün doğruluk durumlarının “doğru” olup olmadığını tek tek denetleme uğraşından çok daha pratik görünmektedir.</a:t>
            </a:r>
            <a:r>
              <a:rPr lang="tr-TR" dirty="0"/>
              <a:t> </a:t>
            </a:r>
            <a:br>
              <a:rPr lang="tr-TR" dirty="0"/>
            </a:br>
            <a:endParaRPr lang="tr-TR" sz="1800" b="0" i="0" dirty="0">
              <a:solidFill>
                <a:srgbClr val="000000"/>
              </a:solidFill>
              <a:effectLst/>
              <a:latin typeface="Times New Roman" panose="02020603050405020304" pitchFamily="18" charset="0"/>
            </a:endParaRPr>
          </a:p>
          <a:p>
            <a:pPr algn="just"/>
            <a:r>
              <a:rPr lang="tr-TR" sz="1800" b="0" i="0" dirty="0">
                <a:solidFill>
                  <a:srgbClr val="000000"/>
                </a:solidFill>
                <a:effectLst/>
                <a:latin typeface="Times New Roman" panose="02020603050405020304" pitchFamily="18" charset="0"/>
              </a:rPr>
              <a:t> </a:t>
            </a:r>
            <a:r>
              <a:rPr lang="tr-TR" dirty="0"/>
              <a:t> </a:t>
            </a:r>
            <a:br>
              <a:rPr lang="tr-TR" dirty="0"/>
            </a:br>
            <a:endParaRPr lang="tr-TR" sz="1800"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30844324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80AB29F6-8FC3-38C0-4793-0E119E7549C9}"/>
              </a:ext>
            </a:extLst>
          </p:cNvPr>
          <p:cNvSpPr txBox="1"/>
          <p:nvPr/>
        </p:nvSpPr>
        <p:spPr>
          <a:xfrm>
            <a:off x="612648" y="585217"/>
            <a:ext cx="10866338" cy="7571303"/>
          </a:xfrm>
          <a:prstGeom prst="rect">
            <a:avLst/>
          </a:prstGeom>
          <a:noFill/>
        </p:spPr>
        <p:txBody>
          <a:bodyPr wrap="square">
            <a:spAutoFit/>
          </a:bodyPr>
          <a:lstStyle/>
          <a:p>
            <a:r>
              <a:rPr lang="tr-TR" sz="1800" b="1" i="0" dirty="0">
                <a:solidFill>
                  <a:srgbClr val="000000"/>
                </a:solidFill>
                <a:effectLst/>
                <a:latin typeface="Times New Roman" panose="02020603050405020304" pitchFamily="18" charset="0"/>
              </a:rPr>
              <a:t>Önerme Denetlemesi</a:t>
            </a:r>
          </a:p>
          <a:p>
            <a:endParaRPr lang="tr-TR" sz="1800" b="1" i="0" dirty="0">
              <a:solidFill>
                <a:srgbClr val="000000"/>
              </a:solidFill>
              <a:effectLst/>
              <a:latin typeface="Times New Roman" panose="02020603050405020304" pitchFamily="18" charset="0"/>
            </a:endParaRPr>
          </a:p>
          <a:p>
            <a:r>
              <a:rPr lang="tr-TR" sz="1800" b="1" i="0" dirty="0">
                <a:solidFill>
                  <a:srgbClr val="000000"/>
                </a:solidFill>
                <a:effectLst/>
                <a:latin typeface="Times New Roman" panose="02020603050405020304" pitchFamily="18" charset="0"/>
              </a:rPr>
              <a:t>Örnek 1.      [(p </a:t>
            </a:r>
            <a:r>
              <a:rPr lang="tr-TR" sz="1800" b="0" i="0" dirty="0">
                <a:solidFill>
                  <a:srgbClr val="000000"/>
                </a:solidFill>
                <a:effectLst/>
                <a:latin typeface="Symbol" panose="05050102010706020507" pitchFamily="18" charset="2"/>
              </a:rPr>
              <a:t> </a:t>
            </a:r>
            <a:r>
              <a:rPr lang="tr-TR" sz="1800" b="1" i="0" dirty="0">
                <a:solidFill>
                  <a:srgbClr val="000000"/>
                </a:solidFill>
                <a:effectLst/>
                <a:latin typeface="Times New Roman" panose="02020603050405020304" pitchFamily="18" charset="0"/>
              </a:rPr>
              <a:t>q) </a:t>
            </a:r>
            <a:r>
              <a:rPr lang="tr-TR" sz="1800" b="0" i="0" dirty="0">
                <a:solidFill>
                  <a:srgbClr val="000000"/>
                </a:solidFill>
                <a:effectLst/>
                <a:latin typeface="Symbol" panose="05050102010706020507" pitchFamily="18" charset="2"/>
              </a:rPr>
              <a:t> </a:t>
            </a:r>
            <a:r>
              <a:rPr lang="tr-TR" sz="1800" b="1" i="0" dirty="0">
                <a:solidFill>
                  <a:srgbClr val="000000"/>
                </a:solidFill>
                <a:effectLst/>
                <a:latin typeface="Times New Roman" panose="02020603050405020304" pitchFamily="18" charset="0"/>
              </a:rPr>
              <a:t>r’] </a:t>
            </a:r>
            <a:r>
              <a:rPr lang="tr-TR" sz="1800" b="0" i="0" dirty="0">
                <a:solidFill>
                  <a:srgbClr val="000000"/>
                </a:solidFill>
                <a:effectLst/>
                <a:latin typeface="Symbol" panose="05050102010706020507" pitchFamily="18" charset="2"/>
              </a:rPr>
              <a:t> </a:t>
            </a:r>
            <a:r>
              <a:rPr lang="tr-TR" sz="1800" b="1" i="0" dirty="0">
                <a:solidFill>
                  <a:srgbClr val="000000"/>
                </a:solidFill>
                <a:effectLst/>
                <a:latin typeface="Times New Roman" panose="02020603050405020304" pitchFamily="18" charset="0"/>
              </a:rPr>
              <a:t>(p </a:t>
            </a:r>
            <a:r>
              <a:rPr lang="tr-TR" sz="1800" b="0" i="0" dirty="0">
                <a:solidFill>
                  <a:srgbClr val="000000"/>
                </a:solidFill>
                <a:effectLst/>
                <a:latin typeface="Symbol" panose="05050102010706020507" pitchFamily="18" charset="2"/>
              </a:rPr>
              <a:t> </a:t>
            </a:r>
            <a:r>
              <a:rPr lang="tr-TR" sz="1800" b="1" i="0" dirty="0">
                <a:solidFill>
                  <a:srgbClr val="000000"/>
                </a:solidFill>
                <a:effectLst/>
                <a:latin typeface="Times New Roman" panose="02020603050405020304" pitchFamily="18" charset="0"/>
              </a:rPr>
              <a:t>r)</a:t>
            </a:r>
          </a:p>
          <a:p>
            <a:endParaRPr lang="tr-TR" sz="1800" b="1" i="0" dirty="0">
              <a:solidFill>
                <a:srgbClr val="000000"/>
              </a:solidFill>
              <a:effectLst/>
              <a:latin typeface="Times New Roman" panose="02020603050405020304" pitchFamily="18" charset="0"/>
            </a:endParaRPr>
          </a:p>
          <a:p>
            <a:r>
              <a:rPr lang="tr-TR" sz="1800" b="1" i="0" dirty="0">
                <a:solidFill>
                  <a:srgbClr val="000000"/>
                </a:solidFill>
                <a:effectLst/>
                <a:latin typeface="Times New Roman" panose="02020603050405020304" pitchFamily="18" charset="0"/>
              </a:rPr>
              <a:t>1. Adım: </a:t>
            </a:r>
            <a:r>
              <a:rPr lang="tr-TR" sz="1800" b="0" i="0" dirty="0">
                <a:solidFill>
                  <a:srgbClr val="000000"/>
                </a:solidFill>
                <a:effectLst/>
                <a:latin typeface="Times New Roman" panose="02020603050405020304" pitchFamily="18" charset="0"/>
              </a:rPr>
              <a:t>İfadenin “yanlış” olduğu varsayılır:</a:t>
            </a:r>
            <a:r>
              <a:rPr lang="tr-TR" dirty="0"/>
              <a:t> </a:t>
            </a:r>
            <a:br>
              <a:rPr lang="tr-TR" dirty="0"/>
            </a:br>
            <a:r>
              <a:rPr lang="tr-TR" sz="1800" b="0" i="0" dirty="0">
                <a:solidFill>
                  <a:srgbClr val="000000"/>
                </a:solidFill>
                <a:effectLst/>
                <a:latin typeface="Times New Roman" panose="02020603050405020304" pitchFamily="18" charset="0"/>
              </a:rPr>
              <a:t>[(p </a:t>
            </a:r>
            <a:r>
              <a:rPr lang="tr-TR" sz="1800" b="0" i="0" dirty="0">
                <a:solidFill>
                  <a:srgbClr val="000000"/>
                </a:solidFill>
                <a:effectLst/>
                <a:latin typeface="Symbol" panose="05050102010706020507" pitchFamily="18" charset="2"/>
              </a:rPr>
              <a:t> </a:t>
            </a:r>
            <a:r>
              <a:rPr lang="tr-TR" sz="1800" b="0" i="0" dirty="0">
                <a:solidFill>
                  <a:srgbClr val="000000"/>
                </a:solidFill>
                <a:effectLst/>
                <a:latin typeface="Times New Roman" panose="02020603050405020304" pitchFamily="18" charset="0"/>
              </a:rPr>
              <a:t>q) </a:t>
            </a:r>
            <a:r>
              <a:rPr lang="tr-TR" sz="1800" b="0" i="0" dirty="0">
                <a:solidFill>
                  <a:srgbClr val="000000"/>
                </a:solidFill>
                <a:effectLst/>
                <a:latin typeface="Symbol" panose="05050102010706020507" pitchFamily="18" charset="2"/>
              </a:rPr>
              <a:t> </a:t>
            </a:r>
            <a:r>
              <a:rPr lang="tr-TR" sz="1800" b="0" i="0" dirty="0">
                <a:solidFill>
                  <a:srgbClr val="000000"/>
                </a:solidFill>
                <a:effectLst/>
                <a:latin typeface="Times New Roman" panose="02020603050405020304" pitchFamily="18" charset="0"/>
              </a:rPr>
              <a:t>r</a:t>
            </a:r>
            <a:r>
              <a:rPr lang="tr-TR" b="1" dirty="0">
                <a:solidFill>
                  <a:srgbClr val="000000"/>
                </a:solidFill>
                <a:latin typeface="Times New Roman" panose="02020603050405020304" pitchFamily="18" charset="0"/>
              </a:rPr>
              <a:t>’</a:t>
            </a:r>
            <a:r>
              <a:rPr lang="tr-TR" sz="1800" b="0" i="0" dirty="0">
                <a:solidFill>
                  <a:srgbClr val="000000"/>
                </a:solidFill>
                <a:effectLst/>
                <a:latin typeface="Times New Roman" panose="02020603050405020304" pitchFamily="18" charset="0"/>
              </a:rPr>
              <a:t>] </a:t>
            </a:r>
            <a:r>
              <a:rPr lang="tr-TR" sz="1800" b="0" i="0" dirty="0">
                <a:solidFill>
                  <a:srgbClr val="000000"/>
                </a:solidFill>
                <a:effectLst/>
                <a:latin typeface="Symbol" panose="05050102010706020507" pitchFamily="18" charset="2"/>
              </a:rPr>
              <a:t> </a:t>
            </a:r>
            <a:r>
              <a:rPr lang="tr-TR" sz="1800" b="0" i="0" dirty="0">
                <a:solidFill>
                  <a:srgbClr val="000000"/>
                </a:solidFill>
                <a:effectLst/>
                <a:latin typeface="Times New Roman" panose="02020603050405020304" pitchFamily="18" charset="0"/>
              </a:rPr>
              <a:t>(p </a:t>
            </a:r>
            <a:r>
              <a:rPr lang="tr-TR" sz="1800" b="0" i="0" dirty="0">
                <a:solidFill>
                  <a:srgbClr val="000000"/>
                </a:solidFill>
                <a:effectLst/>
                <a:latin typeface="Symbol" panose="05050102010706020507" pitchFamily="18" charset="2"/>
              </a:rPr>
              <a:t> </a:t>
            </a:r>
            <a:r>
              <a:rPr lang="tr-TR" sz="1800" b="0" i="0" dirty="0">
                <a:solidFill>
                  <a:srgbClr val="000000"/>
                </a:solidFill>
                <a:effectLst/>
                <a:latin typeface="Times New Roman" panose="02020603050405020304" pitchFamily="18" charset="0"/>
              </a:rPr>
              <a:t>r)</a:t>
            </a:r>
          </a:p>
          <a:p>
            <a:r>
              <a:rPr lang="tr-TR" sz="1800" b="1" i="0" dirty="0">
                <a:solidFill>
                  <a:srgbClr val="000000"/>
                </a:solidFill>
                <a:effectLst/>
                <a:latin typeface="Times New Roman" panose="02020603050405020304" pitchFamily="18" charset="0"/>
              </a:rPr>
              <a:t>                     Y</a:t>
            </a:r>
          </a:p>
          <a:p>
            <a:r>
              <a:rPr lang="tr-TR" sz="1800" b="1" i="0" dirty="0">
                <a:solidFill>
                  <a:srgbClr val="000000"/>
                </a:solidFill>
                <a:effectLst/>
                <a:latin typeface="Times New Roman" panose="02020603050405020304" pitchFamily="18" charset="0"/>
              </a:rPr>
              <a:t>2. Adım: </a:t>
            </a:r>
            <a:r>
              <a:rPr lang="tr-TR" sz="1800" b="0" i="0" dirty="0">
                <a:solidFill>
                  <a:srgbClr val="000000"/>
                </a:solidFill>
                <a:effectLst/>
                <a:latin typeface="Times New Roman" panose="02020603050405020304" pitchFamily="18" charset="0"/>
              </a:rPr>
              <a:t>İfadenin bileşenlerinin doğruluk değerleri tespit edilir:</a:t>
            </a:r>
          </a:p>
          <a:p>
            <a:r>
              <a:rPr lang="tr-TR" sz="1800" b="0" i="0" dirty="0">
                <a:solidFill>
                  <a:srgbClr val="000000"/>
                </a:solidFill>
                <a:effectLst/>
                <a:latin typeface="Times New Roman" panose="02020603050405020304" pitchFamily="18" charset="0"/>
              </a:rPr>
              <a:t>Örnek ifadenin “yanlış” olabilmesi için “</a:t>
            </a:r>
            <a:r>
              <a:rPr lang="tr-TR" sz="1800" b="0" i="0" dirty="0">
                <a:solidFill>
                  <a:srgbClr val="000000"/>
                </a:solidFill>
                <a:effectLst/>
                <a:latin typeface="Symbol" panose="05050102010706020507" pitchFamily="18" charset="2"/>
              </a:rPr>
              <a:t></a:t>
            </a:r>
            <a:r>
              <a:rPr lang="tr-TR" sz="1800" b="0" i="0" dirty="0">
                <a:solidFill>
                  <a:srgbClr val="000000"/>
                </a:solidFill>
                <a:effectLst/>
                <a:latin typeface="Times New Roman" panose="02020603050405020304" pitchFamily="18" charset="0"/>
              </a:rPr>
              <a:t>” ana eklemi gereği bileşenlerinin her ikisinin de “yanlış” olması zorunludur.</a:t>
            </a:r>
            <a:r>
              <a:rPr lang="tr-TR" dirty="0"/>
              <a:t> </a:t>
            </a:r>
          </a:p>
          <a:p>
            <a:r>
              <a:rPr lang="tr-TR" sz="1800" b="0" i="0" dirty="0">
                <a:solidFill>
                  <a:srgbClr val="000000"/>
                </a:solidFill>
                <a:effectLst/>
                <a:latin typeface="Times New Roman" panose="02020603050405020304" pitchFamily="18" charset="0"/>
              </a:rPr>
              <a:t>[(p </a:t>
            </a:r>
            <a:r>
              <a:rPr lang="tr-TR" sz="1800" b="0" i="0" dirty="0">
                <a:solidFill>
                  <a:srgbClr val="000000"/>
                </a:solidFill>
                <a:effectLst/>
                <a:latin typeface="Symbol" panose="05050102010706020507" pitchFamily="18" charset="2"/>
              </a:rPr>
              <a:t> </a:t>
            </a:r>
            <a:r>
              <a:rPr lang="tr-TR" sz="1800" b="0" i="0" dirty="0">
                <a:solidFill>
                  <a:srgbClr val="000000"/>
                </a:solidFill>
                <a:effectLst/>
                <a:latin typeface="Times New Roman" panose="02020603050405020304" pitchFamily="18" charset="0"/>
              </a:rPr>
              <a:t>q) </a:t>
            </a:r>
            <a:r>
              <a:rPr lang="tr-TR" sz="1800" b="0" i="0" dirty="0">
                <a:solidFill>
                  <a:srgbClr val="000000"/>
                </a:solidFill>
                <a:effectLst/>
                <a:latin typeface="Symbol" panose="05050102010706020507" pitchFamily="18" charset="2"/>
              </a:rPr>
              <a:t> </a:t>
            </a:r>
            <a:r>
              <a:rPr lang="tr-TR" sz="1800" b="0" i="0" dirty="0">
                <a:solidFill>
                  <a:srgbClr val="000000"/>
                </a:solidFill>
                <a:effectLst/>
                <a:latin typeface="Times New Roman" panose="02020603050405020304" pitchFamily="18" charset="0"/>
              </a:rPr>
              <a:t>r</a:t>
            </a:r>
            <a:r>
              <a:rPr lang="tr-TR" b="1" dirty="0">
                <a:solidFill>
                  <a:srgbClr val="000000"/>
                </a:solidFill>
                <a:latin typeface="Times New Roman" panose="02020603050405020304" pitchFamily="18" charset="0"/>
              </a:rPr>
              <a:t>’</a:t>
            </a:r>
            <a:r>
              <a:rPr lang="tr-TR" sz="1800" b="0" i="0" dirty="0">
                <a:solidFill>
                  <a:srgbClr val="000000"/>
                </a:solidFill>
                <a:effectLst/>
                <a:latin typeface="Times New Roman" panose="02020603050405020304" pitchFamily="18" charset="0"/>
              </a:rPr>
              <a:t>] </a:t>
            </a:r>
            <a:r>
              <a:rPr lang="tr-TR" sz="1800" b="0" i="0" dirty="0">
                <a:solidFill>
                  <a:srgbClr val="000000"/>
                </a:solidFill>
                <a:effectLst/>
                <a:latin typeface="Symbol" panose="05050102010706020507" pitchFamily="18" charset="2"/>
              </a:rPr>
              <a:t> </a:t>
            </a:r>
            <a:r>
              <a:rPr lang="tr-TR" sz="1800" b="0" i="0" dirty="0">
                <a:solidFill>
                  <a:srgbClr val="000000"/>
                </a:solidFill>
                <a:effectLst/>
                <a:latin typeface="Times New Roman" panose="02020603050405020304" pitchFamily="18" charset="0"/>
              </a:rPr>
              <a:t>(p </a:t>
            </a:r>
            <a:r>
              <a:rPr lang="tr-TR" sz="1800" b="0" i="0" dirty="0">
                <a:solidFill>
                  <a:srgbClr val="000000"/>
                </a:solidFill>
                <a:effectLst/>
                <a:latin typeface="Symbol" panose="05050102010706020507" pitchFamily="18" charset="2"/>
              </a:rPr>
              <a:t> </a:t>
            </a:r>
            <a:r>
              <a:rPr lang="tr-TR" sz="1800" b="0" i="0" dirty="0">
                <a:solidFill>
                  <a:srgbClr val="000000"/>
                </a:solidFill>
                <a:effectLst/>
                <a:latin typeface="Times New Roman" panose="02020603050405020304" pitchFamily="18" charset="0"/>
              </a:rPr>
              <a:t>r)</a:t>
            </a:r>
          </a:p>
          <a:p>
            <a:r>
              <a:rPr lang="tr-TR" sz="1800" b="1" i="0" dirty="0">
                <a:solidFill>
                  <a:srgbClr val="000000"/>
                </a:solidFill>
                <a:effectLst/>
                <a:latin typeface="Times New Roman" panose="02020603050405020304" pitchFamily="18" charset="0"/>
              </a:rPr>
              <a:t>                            Y</a:t>
            </a:r>
          </a:p>
          <a:p>
            <a:r>
              <a:rPr lang="tr-TR" b="1" dirty="0">
                <a:solidFill>
                  <a:srgbClr val="000000"/>
                </a:solidFill>
                <a:latin typeface="Times New Roman" panose="02020603050405020304" pitchFamily="18" charset="0"/>
              </a:rPr>
              <a:t>             </a:t>
            </a:r>
            <a:r>
              <a:rPr lang="tr-TR" sz="1800" b="1" i="0" dirty="0">
                <a:solidFill>
                  <a:srgbClr val="000000"/>
                </a:solidFill>
                <a:effectLst/>
                <a:latin typeface="Times New Roman" panose="02020603050405020304" pitchFamily="18" charset="0"/>
              </a:rPr>
              <a:t>Y                         </a:t>
            </a:r>
            <a:r>
              <a:rPr lang="tr-TR" sz="1800" b="1" i="0" dirty="0" err="1">
                <a:solidFill>
                  <a:srgbClr val="000000"/>
                </a:solidFill>
                <a:effectLst/>
                <a:latin typeface="Times New Roman" panose="02020603050405020304" pitchFamily="18" charset="0"/>
              </a:rPr>
              <a:t>Y</a:t>
            </a:r>
            <a:endParaRPr lang="tr-TR" sz="1800" b="1" i="0" dirty="0">
              <a:solidFill>
                <a:srgbClr val="000000"/>
              </a:solidFill>
              <a:effectLst/>
              <a:latin typeface="Times New Roman" panose="02020603050405020304" pitchFamily="18" charset="0"/>
            </a:endParaRPr>
          </a:p>
          <a:p>
            <a:r>
              <a:rPr lang="tr-TR" sz="1800" b="1" i="0" dirty="0">
                <a:solidFill>
                  <a:srgbClr val="000000"/>
                </a:solidFill>
                <a:effectLst/>
                <a:latin typeface="Times New Roman" panose="02020603050405020304" pitchFamily="18" charset="0"/>
              </a:rPr>
              <a:t>3. Adım: </a:t>
            </a:r>
            <a:r>
              <a:rPr lang="tr-TR" sz="1800" b="0" i="0" dirty="0">
                <a:solidFill>
                  <a:srgbClr val="000000"/>
                </a:solidFill>
                <a:effectLst/>
                <a:latin typeface="Times New Roman" panose="02020603050405020304" pitchFamily="18" charset="0"/>
              </a:rPr>
              <a:t>Ana bileşenlerin doğruluk değerleri üzerinden basit önermelerin doğruluk değerleri tespit edilir:</a:t>
            </a:r>
          </a:p>
          <a:p>
            <a:r>
              <a:rPr lang="tr-TR" dirty="0"/>
              <a:t> </a:t>
            </a:r>
            <a:r>
              <a:rPr lang="tr-TR" sz="1800" b="0" i="0" dirty="0">
                <a:solidFill>
                  <a:srgbClr val="000000"/>
                </a:solidFill>
                <a:effectLst/>
                <a:latin typeface="Times New Roman" panose="02020603050405020304" pitchFamily="18" charset="0"/>
              </a:rPr>
              <a:t>Örnek ifadenin ana bileşenlerin her ikisi de “Y” olmak zorundadır ancak ilk bileşeni “</a:t>
            </a:r>
            <a:r>
              <a:rPr lang="tr-TR" sz="1800" b="0" i="0" dirty="0" err="1">
                <a:solidFill>
                  <a:srgbClr val="000000"/>
                </a:solidFill>
                <a:effectLst/>
                <a:latin typeface="Times New Roman" panose="02020603050405020304" pitchFamily="18" charset="0"/>
              </a:rPr>
              <a:t>yanlış”layan</a:t>
            </a:r>
            <a:r>
              <a:rPr lang="tr-TR" sz="1800" b="0" i="0" dirty="0">
                <a:solidFill>
                  <a:srgbClr val="000000"/>
                </a:solidFill>
                <a:effectLst/>
                <a:latin typeface="Times New Roman" panose="02020603050405020304" pitchFamily="18" charset="0"/>
              </a:rPr>
              <a:t> tek bir durum varken (İlk ana bileşenin eklemi “</a:t>
            </a:r>
            <a:r>
              <a:rPr lang="tr-TR" sz="1800" b="0" i="0" dirty="0">
                <a:solidFill>
                  <a:srgbClr val="000000"/>
                </a:solidFill>
                <a:effectLst/>
                <a:latin typeface="Symbol" panose="05050102010706020507" pitchFamily="18" charset="2"/>
              </a:rPr>
              <a:t></a:t>
            </a:r>
            <a:r>
              <a:rPr lang="tr-TR" sz="1800" b="0" i="0" dirty="0">
                <a:solidFill>
                  <a:srgbClr val="000000"/>
                </a:solidFill>
                <a:effectLst/>
                <a:latin typeface="Times New Roman" panose="02020603050405020304" pitchFamily="18" charset="0"/>
              </a:rPr>
              <a:t>”</a:t>
            </a:r>
            <a:r>
              <a:rPr lang="tr-TR" sz="1800" b="0" i="0" dirty="0" err="1">
                <a:solidFill>
                  <a:srgbClr val="000000"/>
                </a:solidFill>
                <a:effectLst/>
                <a:latin typeface="Times New Roman" panose="02020603050405020304" pitchFamily="18" charset="0"/>
              </a:rPr>
              <a:t>dir</a:t>
            </a:r>
            <a:r>
              <a:rPr lang="tr-TR" sz="1800" b="0" i="0" dirty="0">
                <a:solidFill>
                  <a:srgbClr val="000000"/>
                </a:solidFill>
                <a:effectLst/>
                <a:latin typeface="Times New Roman" panose="02020603050405020304" pitchFamily="18" charset="0"/>
              </a:rPr>
              <a:t> ve sadece (D </a:t>
            </a:r>
            <a:r>
              <a:rPr lang="tr-TR" sz="1800" b="0" i="0" dirty="0">
                <a:solidFill>
                  <a:srgbClr val="000000"/>
                </a:solidFill>
                <a:effectLst/>
                <a:latin typeface="Symbol" panose="05050102010706020507" pitchFamily="18" charset="2"/>
              </a:rPr>
              <a:t> </a:t>
            </a:r>
            <a:r>
              <a:rPr lang="tr-TR" sz="1800" b="0" i="0" dirty="0">
                <a:solidFill>
                  <a:srgbClr val="000000"/>
                </a:solidFill>
                <a:effectLst/>
                <a:latin typeface="Times New Roman" panose="02020603050405020304" pitchFamily="18" charset="0"/>
              </a:rPr>
              <a:t>Y) durumu “yanlış” değeri verir) ikinci bileşeni “</a:t>
            </a:r>
            <a:r>
              <a:rPr lang="tr-TR" sz="1800" b="0" i="0" dirty="0" err="1">
                <a:solidFill>
                  <a:srgbClr val="000000"/>
                </a:solidFill>
                <a:effectLst/>
                <a:latin typeface="Times New Roman" panose="02020603050405020304" pitchFamily="18" charset="0"/>
              </a:rPr>
              <a:t>yanlış”layan</a:t>
            </a:r>
            <a:r>
              <a:rPr lang="tr-TR" sz="1800" b="0" i="0" dirty="0">
                <a:solidFill>
                  <a:srgbClr val="000000"/>
                </a:solidFill>
                <a:effectLst/>
                <a:latin typeface="Times New Roman" panose="02020603050405020304" pitchFamily="18" charset="0"/>
              </a:rPr>
              <a:t> iki farklı durum vardır İkinci ana bileşenin eklemi “</a:t>
            </a:r>
            <a:r>
              <a:rPr lang="tr-TR" sz="1800" b="0" i="0" dirty="0">
                <a:solidFill>
                  <a:srgbClr val="000000"/>
                </a:solidFill>
                <a:effectLst/>
                <a:latin typeface="Symbol" panose="05050102010706020507" pitchFamily="18" charset="2"/>
              </a:rPr>
              <a:t></a:t>
            </a:r>
            <a:r>
              <a:rPr lang="tr-TR" sz="1800" b="0" i="0" dirty="0">
                <a:solidFill>
                  <a:srgbClr val="000000"/>
                </a:solidFill>
                <a:effectLst/>
                <a:latin typeface="Times New Roman" panose="02020603050405020304" pitchFamily="18" charset="0"/>
              </a:rPr>
              <a:t>”</a:t>
            </a:r>
            <a:r>
              <a:rPr lang="tr-TR" sz="1800" b="0" i="0" dirty="0" err="1">
                <a:solidFill>
                  <a:srgbClr val="000000"/>
                </a:solidFill>
                <a:effectLst/>
                <a:latin typeface="Times New Roman" panose="02020603050405020304" pitchFamily="18" charset="0"/>
              </a:rPr>
              <a:t>dır</a:t>
            </a:r>
            <a:r>
              <a:rPr lang="tr-TR" sz="1800" b="0" i="0" dirty="0">
                <a:solidFill>
                  <a:srgbClr val="000000"/>
                </a:solidFill>
                <a:effectLst/>
                <a:latin typeface="Times New Roman" panose="02020603050405020304" pitchFamily="18" charset="0"/>
              </a:rPr>
              <a:t> ve (D </a:t>
            </a:r>
            <a:r>
              <a:rPr lang="tr-TR" sz="1800" b="0" i="0" dirty="0">
                <a:solidFill>
                  <a:srgbClr val="000000"/>
                </a:solidFill>
                <a:effectLst/>
                <a:latin typeface="Symbol" panose="05050102010706020507" pitchFamily="18" charset="2"/>
              </a:rPr>
              <a:t> </a:t>
            </a:r>
            <a:r>
              <a:rPr lang="tr-TR" sz="1800" b="0" i="0" dirty="0">
                <a:solidFill>
                  <a:srgbClr val="000000"/>
                </a:solidFill>
                <a:effectLst/>
                <a:latin typeface="Times New Roman" panose="02020603050405020304" pitchFamily="18" charset="0"/>
              </a:rPr>
              <a:t>Y) ile (Y </a:t>
            </a:r>
            <a:r>
              <a:rPr lang="tr-TR" sz="1800" b="0" i="0" dirty="0">
                <a:solidFill>
                  <a:srgbClr val="000000"/>
                </a:solidFill>
                <a:effectLst/>
                <a:latin typeface="Symbol" panose="05050102010706020507" pitchFamily="18" charset="2"/>
              </a:rPr>
              <a:t> </a:t>
            </a:r>
            <a:r>
              <a:rPr lang="tr-TR" sz="1800" b="0" i="0" dirty="0">
                <a:solidFill>
                  <a:srgbClr val="000000"/>
                </a:solidFill>
                <a:effectLst/>
                <a:latin typeface="Times New Roman" panose="02020603050405020304" pitchFamily="18" charset="0"/>
              </a:rPr>
              <a:t>D) durumları için “yanlış” değeri verir). İşlemi, daha az durumu denetlemeyi gerektirecek yol üzerinden sürdürmek daha hızlı sonuç alınmasını sağlayacağından basit önermelerin değerlerini belirleme işlemi “</a:t>
            </a:r>
            <a:r>
              <a:rPr lang="tr-TR" sz="1800" b="0" i="0" dirty="0">
                <a:solidFill>
                  <a:srgbClr val="000000"/>
                </a:solidFill>
                <a:effectLst/>
                <a:latin typeface="Symbol" panose="05050102010706020507" pitchFamily="18" charset="2"/>
              </a:rPr>
              <a:t></a:t>
            </a:r>
            <a:r>
              <a:rPr lang="tr-TR" sz="1800" b="0" i="0" dirty="0">
                <a:solidFill>
                  <a:srgbClr val="000000"/>
                </a:solidFill>
                <a:effectLst/>
                <a:latin typeface="Times New Roman" panose="02020603050405020304" pitchFamily="18" charset="0"/>
              </a:rPr>
              <a:t>” eklemini taşıyan</a:t>
            </a:r>
          </a:p>
          <a:p>
            <a:r>
              <a:rPr lang="tr-TR" sz="1800" b="0" i="0" dirty="0">
                <a:solidFill>
                  <a:srgbClr val="000000"/>
                </a:solidFill>
                <a:effectLst/>
                <a:latin typeface="Times New Roman" panose="02020603050405020304" pitchFamily="18" charset="0"/>
              </a:rPr>
              <a:t>[(p </a:t>
            </a:r>
            <a:r>
              <a:rPr lang="tr-TR" sz="1800" b="0" i="0" dirty="0">
                <a:solidFill>
                  <a:srgbClr val="000000"/>
                </a:solidFill>
                <a:effectLst/>
                <a:latin typeface="Symbol" panose="05050102010706020507" pitchFamily="18" charset="2"/>
              </a:rPr>
              <a:t> </a:t>
            </a:r>
            <a:r>
              <a:rPr lang="tr-TR" sz="1800" b="0" i="0" dirty="0">
                <a:solidFill>
                  <a:srgbClr val="000000"/>
                </a:solidFill>
                <a:effectLst/>
                <a:latin typeface="Times New Roman" panose="02020603050405020304" pitchFamily="18" charset="0"/>
              </a:rPr>
              <a:t>q) </a:t>
            </a:r>
            <a:r>
              <a:rPr lang="tr-TR" sz="1800" b="0" i="0" dirty="0">
                <a:solidFill>
                  <a:srgbClr val="000000"/>
                </a:solidFill>
                <a:effectLst/>
                <a:latin typeface="Symbol" panose="05050102010706020507" pitchFamily="18" charset="2"/>
              </a:rPr>
              <a:t> </a:t>
            </a:r>
            <a:r>
              <a:rPr lang="tr-TR" sz="1800" b="0" i="0" dirty="0" err="1">
                <a:solidFill>
                  <a:srgbClr val="000000"/>
                </a:solidFill>
                <a:effectLst/>
                <a:latin typeface="Times New Roman" panose="02020603050405020304" pitchFamily="18" charset="0"/>
              </a:rPr>
              <a:t>r</a:t>
            </a:r>
            <a:r>
              <a:rPr lang="tr-TR" sz="1800" b="1" i="0" dirty="0" err="1">
                <a:solidFill>
                  <a:srgbClr val="000000"/>
                </a:solidFill>
                <a:effectLst/>
                <a:latin typeface="Times New Roman" panose="02020603050405020304" pitchFamily="18" charset="0"/>
              </a:rPr>
              <a:t>ı</a:t>
            </a:r>
            <a:r>
              <a:rPr lang="tr-TR" sz="1800" b="0" i="0" dirty="0">
                <a:solidFill>
                  <a:srgbClr val="000000"/>
                </a:solidFill>
                <a:effectLst/>
                <a:latin typeface="Times New Roman" panose="02020603050405020304" pitchFamily="18" charset="0"/>
              </a:rPr>
              <a:t>]</a:t>
            </a:r>
          </a:p>
          <a:p>
            <a:r>
              <a:rPr lang="tr-TR" sz="1800" b="0" i="0" dirty="0">
                <a:solidFill>
                  <a:srgbClr val="000000"/>
                </a:solidFill>
                <a:effectLst/>
                <a:latin typeface="Times New Roman" panose="02020603050405020304" pitchFamily="18" charset="0"/>
              </a:rPr>
              <a:t>üzerinden yapılacaktır. Buna göre ilgili ifadenin “yanlış” olması birinci bileşeninin “doğru” ikinci bileşeninin “yanlış” olması demektir.</a:t>
            </a:r>
            <a:r>
              <a:rPr lang="tr-TR" dirty="0"/>
              <a:t> </a:t>
            </a:r>
            <a:br>
              <a:rPr lang="tr-TR" dirty="0"/>
            </a:br>
            <a:br>
              <a:rPr lang="tr-TR" dirty="0"/>
            </a:br>
            <a:br>
              <a:rPr lang="tr-TR" dirty="0"/>
            </a:br>
            <a:br>
              <a:rPr lang="tr-TR" dirty="0"/>
            </a:br>
            <a:endParaRPr lang="tr-TR" dirty="0"/>
          </a:p>
        </p:txBody>
      </p:sp>
    </p:spTree>
    <p:extLst>
      <p:ext uri="{BB962C8B-B14F-4D97-AF65-F5344CB8AC3E}">
        <p14:creationId xmlns:p14="http://schemas.microsoft.com/office/powerpoint/2010/main" val="29555705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6DF999E4-40CF-4A3B-9CA3-6EA7117B7270}"/>
              </a:ext>
            </a:extLst>
          </p:cNvPr>
          <p:cNvSpPr txBox="1"/>
          <p:nvPr/>
        </p:nvSpPr>
        <p:spPr>
          <a:xfrm>
            <a:off x="785732" y="683187"/>
            <a:ext cx="10825842" cy="5355312"/>
          </a:xfrm>
          <a:prstGeom prst="rect">
            <a:avLst/>
          </a:prstGeom>
          <a:noFill/>
        </p:spPr>
        <p:txBody>
          <a:bodyPr wrap="square">
            <a:spAutoFit/>
          </a:bodyPr>
          <a:lstStyle/>
          <a:p>
            <a:r>
              <a:rPr lang="tr-TR" sz="1800" b="0" i="0" dirty="0">
                <a:solidFill>
                  <a:srgbClr val="000000"/>
                </a:solidFill>
                <a:effectLst/>
                <a:latin typeface="Times New Roman" panose="02020603050405020304" pitchFamily="18" charset="0"/>
              </a:rPr>
              <a:t>[ (p </a:t>
            </a:r>
            <a:r>
              <a:rPr lang="tr-TR" sz="1800" b="0" i="0" dirty="0">
                <a:solidFill>
                  <a:srgbClr val="000000"/>
                </a:solidFill>
                <a:effectLst/>
                <a:latin typeface="Symbol" panose="05050102010706020507" pitchFamily="18" charset="2"/>
              </a:rPr>
              <a:t> </a:t>
            </a:r>
            <a:r>
              <a:rPr lang="tr-TR" sz="1800" b="0" i="0" dirty="0">
                <a:solidFill>
                  <a:srgbClr val="000000"/>
                </a:solidFill>
                <a:effectLst/>
                <a:latin typeface="Times New Roman" panose="02020603050405020304" pitchFamily="18" charset="0"/>
              </a:rPr>
              <a:t>q) </a:t>
            </a:r>
            <a:r>
              <a:rPr lang="tr-TR" sz="1800" b="0" i="0" dirty="0">
                <a:solidFill>
                  <a:srgbClr val="000000"/>
                </a:solidFill>
                <a:effectLst/>
                <a:latin typeface="Symbol" panose="05050102010706020507" pitchFamily="18" charset="2"/>
              </a:rPr>
              <a:t> </a:t>
            </a:r>
            <a:r>
              <a:rPr lang="tr-TR" sz="1800" b="0" i="0" dirty="0">
                <a:solidFill>
                  <a:srgbClr val="000000"/>
                </a:solidFill>
                <a:effectLst/>
                <a:latin typeface="Times New Roman" panose="02020603050405020304" pitchFamily="18" charset="0"/>
              </a:rPr>
              <a:t>r</a:t>
            </a:r>
            <a:r>
              <a:rPr lang="tr-TR" b="1" dirty="0">
                <a:solidFill>
                  <a:srgbClr val="000000"/>
                </a:solidFill>
                <a:latin typeface="Times New Roman" panose="02020603050405020304" pitchFamily="18" charset="0"/>
              </a:rPr>
              <a:t>’</a:t>
            </a:r>
            <a:r>
              <a:rPr lang="tr-TR" sz="1800" b="0" i="0" dirty="0">
                <a:solidFill>
                  <a:srgbClr val="000000"/>
                </a:solidFill>
                <a:effectLst/>
                <a:latin typeface="Times New Roman" panose="02020603050405020304" pitchFamily="18" charset="0"/>
              </a:rPr>
              <a:t>]</a:t>
            </a:r>
          </a:p>
          <a:p>
            <a:r>
              <a:rPr lang="tr-TR" sz="1800" b="1" i="0" dirty="0">
                <a:solidFill>
                  <a:srgbClr val="000000"/>
                </a:solidFill>
                <a:effectLst/>
                <a:latin typeface="Times New Roman" panose="02020603050405020304" pitchFamily="18" charset="0"/>
              </a:rPr>
              <a:t>               Y</a:t>
            </a:r>
          </a:p>
          <a:p>
            <a:r>
              <a:rPr lang="tr-TR" sz="1800" b="1" i="0" dirty="0">
                <a:solidFill>
                  <a:srgbClr val="000000"/>
                </a:solidFill>
                <a:effectLst/>
                <a:latin typeface="Times New Roman" panose="02020603050405020304" pitchFamily="18" charset="0"/>
              </a:rPr>
              <a:t>         D         Y</a:t>
            </a:r>
          </a:p>
          <a:p>
            <a:r>
              <a:rPr lang="tr-TR" sz="1800" b="0" i="0" dirty="0">
                <a:solidFill>
                  <a:srgbClr val="000000"/>
                </a:solidFill>
                <a:effectLst/>
                <a:latin typeface="Times New Roman" panose="02020603050405020304" pitchFamily="18" charset="0"/>
              </a:rPr>
              <a:t>Bu son değerlere göre</a:t>
            </a:r>
          </a:p>
          <a:p>
            <a:r>
              <a:rPr lang="tr-TR" sz="1800" b="0" i="0" dirty="0">
                <a:solidFill>
                  <a:srgbClr val="000000"/>
                </a:solidFill>
                <a:effectLst/>
                <a:latin typeface="Times New Roman" panose="02020603050405020304" pitchFamily="18" charset="0"/>
              </a:rPr>
              <a:t>(p </a:t>
            </a:r>
            <a:r>
              <a:rPr lang="tr-TR" sz="1800" b="0" i="0" dirty="0">
                <a:solidFill>
                  <a:srgbClr val="000000"/>
                </a:solidFill>
                <a:effectLst/>
                <a:latin typeface="Symbol" panose="05050102010706020507" pitchFamily="18" charset="2"/>
              </a:rPr>
              <a:t> </a:t>
            </a:r>
            <a:r>
              <a:rPr lang="tr-TR" sz="1800" b="0" i="0" dirty="0">
                <a:solidFill>
                  <a:srgbClr val="000000"/>
                </a:solidFill>
                <a:effectLst/>
                <a:latin typeface="Times New Roman" panose="02020603050405020304" pitchFamily="18" charset="0"/>
              </a:rPr>
              <a:t>q) = D olduğundan “</a:t>
            </a:r>
            <a:r>
              <a:rPr lang="tr-TR" sz="1800" b="0" i="0" dirty="0">
                <a:solidFill>
                  <a:srgbClr val="000000"/>
                </a:solidFill>
                <a:effectLst/>
                <a:latin typeface="Symbol" panose="05050102010706020507" pitchFamily="18" charset="2"/>
              </a:rPr>
              <a:t></a:t>
            </a:r>
            <a:r>
              <a:rPr lang="tr-TR" sz="1800" b="0" i="0" dirty="0">
                <a:solidFill>
                  <a:srgbClr val="000000"/>
                </a:solidFill>
                <a:effectLst/>
                <a:latin typeface="Times New Roman" panose="02020603050405020304" pitchFamily="18" charset="0"/>
              </a:rPr>
              <a:t>” eklemi gereği hem “p” hem de “q” “doğru”,</a:t>
            </a:r>
          </a:p>
          <a:p>
            <a:r>
              <a:rPr lang="tr-TR" dirty="0">
                <a:solidFill>
                  <a:srgbClr val="000000"/>
                </a:solidFill>
                <a:latin typeface="Times New Roman" panose="02020603050405020304" pitchFamily="18" charset="0"/>
              </a:rPr>
              <a:t>r’</a:t>
            </a:r>
            <a:r>
              <a:rPr lang="tr-TR" sz="1800" b="0" i="0" dirty="0">
                <a:solidFill>
                  <a:srgbClr val="000000"/>
                </a:solidFill>
                <a:effectLst/>
                <a:latin typeface="Times New Roman" panose="02020603050405020304" pitchFamily="18" charset="0"/>
              </a:rPr>
              <a:t> = Y olduğundan r “doğru” olmak zorundadır.</a:t>
            </a:r>
            <a:r>
              <a:rPr lang="tr-TR" dirty="0"/>
              <a:t> </a:t>
            </a:r>
          </a:p>
          <a:p>
            <a:endParaRPr lang="tr-TR" dirty="0"/>
          </a:p>
          <a:p>
            <a:r>
              <a:rPr lang="tr-TR" sz="1800" b="1" i="0" dirty="0">
                <a:solidFill>
                  <a:srgbClr val="000000"/>
                </a:solidFill>
                <a:effectLst/>
                <a:latin typeface="Times New Roman" panose="02020603050405020304" pitchFamily="18" charset="0"/>
              </a:rPr>
              <a:t>4. Adım: </a:t>
            </a:r>
            <a:r>
              <a:rPr lang="tr-TR" sz="1800" b="0" i="0" dirty="0">
                <a:solidFill>
                  <a:srgbClr val="000000"/>
                </a:solidFill>
                <a:effectLst/>
                <a:latin typeface="Times New Roman" panose="02020603050405020304" pitchFamily="18" charset="0"/>
              </a:rPr>
              <a:t>Bir ana bileşen üzerinden çıkartılan basit önermelere ait doğruluk değerleri diğer ana bileşene tatbik edilir. Bu işlem neticesinde ilgili ana bileşenin, ana ifadeyi </a:t>
            </a:r>
            <a:r>
              <a:rPr lang="tr-TR" sz="1800" b="1" i="0" dirty="0">
                <a:solidFill>
                  <a:srgbClr val="000000"/>
                </a:solidFill>
                <a:effectLst/>
                <a:latin typeface="Times New Roman" panose="02020603050405020304" pitchFamily="18" charset="0"/>
              </a:rPr>
              <a:t>“yanlış” </a:t>
            </a:r>
            <a:r>
              <a:rPr lang="tr-TR" sz="1800" b="0" i="0" dirty="0">
                <a:solidFill>
                  <a:srgbClr val="000000"/>
                </a:solidFill>
                <a:effectLst/>
                <a:latin typeface="Times New Roman" panose="02020603050405020304" pitchFamily="18" charset="0"/>
              </a:rPr>
              <a:t>kılacak doğruluk değerini verdiği anlaşılırsa ifadenin </a:t>
            </a:r>
            <a:r>
              <a:rPr lang="tr-TR" sz="1800" b="1" i="0" dirty="0">
                <a:solidFill>
                  <a:srgbClr val="000000"/>
                </a:solidFill>
                <a:effectLst/>
                <a:latin typeface="Times New Roman" panose="02020603050405020304" pitchFamily="18" charset="0"/>
              </a:rPr>
              <a:t>“geçersiz” </a:t>
            </a:r>
            <a:r>
              <a:rPr lang="tr-TR" sz="1800" b="0" i="0" dirty="0">
                <a:solidFill>
                  <a:srgbClr val="000000"/>
                </a:solidFill>
                <a:effectLst/>
                <a:latin typeface="Times New Roman" panose="02020603050405020304" pitchFamily="18" charset="0"/>
              </a:rPr>
              <a:t>olduğuna hükmedilir. Bazen denetlenmesi gereken birden fazla mümkün durum olabilir. Tüm mümkün durumlar tüketilmeden ifadenin geçerliliği üzerine bir şey söylenemeyeceği unutulmamalıdır. Böyle bir</a:t>
            </a:r>
            <a:r>
              <a:rPr lang="tr-TR" dirty="0"/>
              <a:t> </a:t>
            </a:r>
            <a:r>
              <a:rPr lang="tr-TR" sz="1800" b="0" i="0" dirty="0">
                <a:solidFill>
                  <a:srgbClr val="000000"/>
                </a:solidFill>
                <a:effectLst/>
                <a:latin typeface="Times New Roman" panose="02020603050405020304" pitchFamily="18" charset="0"/>
              </a:rPr>
              <a:t>durum söz konusuysa buraya kadar yapılan işlemlerin diğer mümkün durumlar için de tekrar edilmesi gerekir:</a:t>
            </a:r>
          </a:p>
          <a:p>
            <a:r>
              <a:rPr lang="tr-TR" sz="1800" b="0" i="0" dirty="0">
                <a:solidFill>
                  <a:srgbClr val="000000"/>
                </a:solidFill>
                <a:effectLst/>
                <a:latin typeface="Times New Roman" panose="02020603050405020304" pitchFamily="18" charset="0"/>
              </a:rPr>
              <a:t>Örnek ifadenin birinci bileşeninden p = D, q = D, r = D elde edildiğine göre, ilgili değerlerin ikinci ana bileşen olan </a:t>
            </a:r>
            <a:r>
              <a:rPr lang="tr-TR" sz="1800" b="0" i="0" dirty="0">
                <a:solidFill>
                  <a:srgbClr val="000000"/>
                </a:solidFill>
                <a:effectLst/>
                <a:latin typeface="Symbol" panose="05050102010706020507" pitchFamily="18" charset="2"/>
              </a:rPr>
              <a:t></a:t>
            </a:r>
            <a:r>
              <a:rPr lang="tr-TR" sz="1800" b="0" i="0" dirty="0">
                <a:solidFill>
                  <a:srgbClr val="000000"/>
                </a:solidFill>
                <a:effectLst/>
                <a:latin typeface="Times New Roman" panose="02020603050405020304" pitchFamily="18" charset="0"/>
              </a:rPr>
              <a:t>(p </a:t>
            </a:r>
            <a:r>
              <a:rPr lang="tr-TR" sz="1800" b="0" i="0" dirty="0">
                <a:solidFill>
                  <a:srgbClr val="000000"/>
                </a:solidFill>
                <a:effectLst/>
                <a:latin typeface="Symbol" panose="05050102010706020507" pitchFamily="18" charset="2"/>
              </a:rPr>
              <a:t> </a:t>
            </a:r>
            <a:r>
              <a:rPr lang="tr-TR" sz="1800" b="0" i="0" dirty="0">
                <a:solidFill>
                  <a:srgbClr val="000000"/>
                </a:solidFill>
                <a:effectLst/>
                <a:latin typeface="Times New Roman" panose="02020603050405020304" pitchFamily="18" charset="0"/>
              </a:rPr>
              <a:t>r)’ye tatbiki sonucu ifade</a:t>
            </a:r>
          </a:p>
          <a:p>
            <a:r>
              <a:rPr lang="tr-TR" sz="1800" b="0" i="0" dirty="0">
                <a:solidFill>
                  <a:srgbClr val="000000"/>
                </a:solidFill>
                <a:effectLst/>
                <a:latin typeface="Symbol" panose="05050102010706020507" pitchFamily="18" charset="2"/>
              </a:rPr>
              <a:t></a:t>
            </a:r>
            <a:r>
              <a:rPr lang="tr-TR" sz="1800" b="0" i="0" dirty="0">
                <a:solidFill>
                  <a:srgbClr val="000000"/>
                </a:solidFill>
                <a:effectLst/>
                <a:latin typeface="Times New Roman" panose="02020603050405020304" pitchFamily="18" charset="0"/>
              </a:rPr>
              <a:t>(D </a:t>
            </a:r>
            <a:r>
              <a:rPr lang="tr-TR" sz="1800" b="0" i="0" dirty="0">
                <a:solidFill>
                  <a:srgbClr val="000000"/>
                </a:solidFill>
                <a:effectLst/>
                <a:latin typeface="Symbol" panose="05050102010706020507" pitchFamily="18" charset="2"/>
              </a:rPr>
              <a:t> </a:t>
            </a:r>
            <a:r>
              <a:rPr lang="tr-TR" sz="1800" b="0" i="0" dirty="0">
                <a:solidFill>
                  <a:srgbClr val="000000"/>
                </a:solidFill>
                <a:effectLst/>
                <a:latin typeface="Times New Roman" panose="02020603050405020304" pitchFamily="18" charset="0"/>
              </a:rPr>
              <a:t>D) olacaktır. Bu ifadenin sonucu ise “</a:t>
            </a:r>
            <a:r>
              <a:rPr lang="tr-TR" sz="1800" b="0" i="0" dirty="0" err="1">
                <a:solidFill>
                  <a:srgbClr val="000000"/>
                </a:solidFill>
                <a:effectLst/>
                <a:latin typeface="Times New Roman" panose="02020603050405020304" pitchFamily="18" charset="0"/>
              </a:rPr>
              <a:t>Y”dır</a:t>
            </a:r>
            <a:r>
              <a:rPr lang="tr-TR" sz="1800" b="0" i="0" dirty="0">
                <a:solidFill>
                  <a:srgbClr val="000000"/>
                </a:solidFill>
                <a:effectLst/>
                <a:latin typeface="Times New Roman" panose="02020603050405020304" pitchFamily="18" charset="0"/>
              </a:rPr>
              <a:t>. Görüleceği üzere ana ifadeyi yanlış kılan (Y </a:t>
            </a:r>
            <a:r>
              <a:rPr lang="tr-TR" sz="1800" b="0" i="0" dirty="0">
                <a:solidFill>
                  <a:srgbClr val="000000"/>
                </a:solidFill>
                <a:effectLst/>
                <a:latin typeface="Symbol" panose="05050102010706020507" pitchFamily="18" charset="2"/>
              </a:rPr>
              <a:t> </a:t>
            </a:r>
            <a:r>
              <a:rPr lang="tr-TR" sz="1800" b="0" i="0" dirty="0">
                <a:solidFill>
                  <a:srgbClr val="000000"/>
                </a:solidFill>
                <a:effectLst/>
                <a:latin typeface="Times New Roman" panose="02020603050405020304" pitchFamily="18" charset="0"/>
              </a:rPr>
              <a:t>Y) durumu gerçeklenmiş, böylece ifadenin en az bir durumda “Y” değeri aldığı gösterilmiştir. Buna göre ifadenin “geçersiz” olduğuna hükmedilir.</a:t>
            </a:r>
            <a:r>
              <a:rPr lang="tr-TR" dirty="0"/>
              <a:t> </a:t>
            </a:r>
            <a:br>
              <a:rPr lang="tr-TR" dirty="0"/>
            </a:br>
            <a:br>
              <a:rPr lang="tr-TR" dirty="0"/>
            </a:br>
            <a:endParaRPr lang="tr-TR" dirty="0"/>
          </a:p>
        </p:txBody>
      </p:sp>
    </p:spTree>
    <p:extLst>
      <p:ext uri="{BB962C8B-B14F-4D97-AF65-F5344CB8AC3E}">
        <p14:creationId xmlns:p14="http://schemas.microsoft.com/office/powerpoint/2010/main" val="11009337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100D8102-0F28-8E87-9C4B-668CC85598C6}"/>
              </a:ext>
            </a:extLst>
          </p:cNvPr>
          <p:cNvSpPr txBox="1"/>
          <p:nvPr/>
        </p:nvSpPr>
        <p:spPr>
          <a:xfrm>
            <a:off x="1252728" y="73152"/>
            <a:ext cx="10222992" cy="1754326"/>
          </a:xfrm>
          <a:prstGeom prst="rect">
            <a:avLst/>
          </a:prstGeom>
          <a:noFill/>
        </p:spPr>
        <p:txBody>
          <a:bodyPr wrap="square">
            <a:spAutoFit/>
          </a:bodyPr>
          <a:lstStyle/>
          <a:p>
            <a:r>
              <a:rPr lang="tr-TR" sz="1800" b="1" i="0" dirty="0">
                <a:solidFill>
                  <a:srgbClr val="000000"/>
                </a:solidFill>
                <a:effectLst/>
                <a:latin typeface="Times New Roman" panose="02020603050405020304" pitchFamily="18" charset="0"/>
              </a:rPr>
              <a:t>Kıyas Denetlemesi</a:t>
            </a:r>
          </a:p>
          <a:p>
            <a:endParaRPr lang="tr-TR" sz="1800" b="1" i="0" dirty="0">
              <a:solidFill>
                <a:srgbClr val="000000"/>
              </a:solidFill>
              <a:effectLst/>
              <a:latin typeface="Times New Roman" panose="02020603050405020304" pitchFamily="18" charset="0"/>
            </a:endParaRPr>
          </a:p>
          <a:p>
            <a:r>
              <a:rPr lang="tr-TR" sz="1800" b="1" i="0" dirty="0">
                <a:solidFill>
                  <a:srgbClr val="000000"/>
                </a:solidFill>
                <a:effectLst/>
                <a:latin typeface="Times New Roman" panose="02020603050405020304" pitchFamily="18" charset="0"/>
              </a:rPr>
              <a:t>Örnek 2</a:t>
            </a:r>
          </a:p>
          <a:p>
            <a:r>
              <a:rPr lang="tr-TR" sz="1800" b="1" i="0" dirty="0">
                <a:solidFill>
                  <a:srgbClr val="000000"/>
                </a:solidFill>
                <a:effectLst/>
                <a:latin typeface="Times New Roman" panose="02020603050405020304" pitchFamily="18" charset="0"/>
              </a:rPr>
              <a:t>(q </a:t>
            </a:r>
            <a:r>
              <a:rPr lang="tr-TR" sz="1800" b="0" i="0" dirty="0">
                <a:solidFill>
                  <a:srgbClr val="000000"/>
                </a:solidFill>
                <a:effectLst/>
                <a:latin typeface="Symbol" panose="05050102010706020507" pitchFamily="18" charset="2"/>
              </a:rPr>
              <a:t> </a:t>
            </a:r>
            <a:r>
              <a:rPr lang="tr-TR" sz="1800" b="1" i="0" dirty="0">
                <a:solidFill>
                  <a:srgbClr val="000000"/>
                </a:solidFill>
                <a:effectLst/>
                <a:latin typeface="Times New Roman" panose="02020603050405020304" pitchFamily="18" charset="0"/>
              </a:rPr>
              <a:t>r), (p </a:t>
            </a:r>
            <a:r>
              <a:rPr lang="tr-TR" sz="1800" b="0" i="0" dirty="0">
                <a:solidFill>
                  <a:srgbClr val="000000"/>
                </a:solidFill>
                <a:effectLst/>
                <a:latin typeface="Symbol" panose="05050102010706020507" pitchFamily="18" charset="2"/>
              </a:rPr>
              <a:t> </a:t>
            </a:r>
            <a:r>
              <a:rPr lang="tr-TR" sz="1800" b="1" i="0" dirty="0" err="1">
                <a:solidFill>
                  <a:srgbClr val="000000"/>
                </a:solidFill>
                <a:effectLst/>
                <a:latin typeface="Times New Roman" panose="02020603050405020304" pitchFamily="18" charset="0"/>
              </a:rPr>
              <a:t>qı</a:t>
            </a:r>
            <a:r>
              <a:rPr lang="tr-TR" sz="1800" b="1" i="0" dirty="0">
                <a:solidFill>
                  <a:srgbClr val="000000"/>
                </a:solidFill>
                <a:effectLst/>
                <a:latin typeface="Times New Roman" panose="02020603050405020304" pitchFamily="18" charset="0"/>
              </a:rPr>
              <a:t>) </a:t>
            </a:r>
            <a:r>
              <a:rPr lang="tr-TR" sz="1800" b="0" i="0" dirty="0">
                <a:solidFill>
                  <a:srgbClr val="000000"/>
                </a:solidFill>
                <a:effectLst/>
                <a:latin typeface="Cambria Math" panose="02040503050406030204" pitchFamily="18" charset="0"/>
              </a:rPr>
              <a:t>∴ </a:t>
            </a:r>
            <a:r>
              <a:rPr lang="tr-TR" sz="1800" b="1" i="0" dirty="0">
                <a:solidFill>
                  <a:srgbClr val="000000"/>
                </a:solidFill>
                <a:effectLst/>
                <a:latin typeface="Times New Roman" panose="02020603050405020304" pitchFamily="18" charset="0"/>
              </a:rPr>
              <a:t>[(p </a:t>
            </a:r>
            <a:r>
              <a:rPr lang="tr-TR" sz="1800" b="0" i="0" dirty="0">
                <a:solidFill>
                  <a:srgbClr val="000000"/>
                </a:solidFill>
                <a:effectLst/>
                <a:latin typeface="Symbol" panose="05050102010706020507" pitchFamily="18" charset="2"/>
              </a:rPr>
              <a:t> </a:t>
            </a:r>
            <a:r>
              <a:rPr lang="tr-TR" sz="1800" b="1" i="0" dirty="0">
                <a:solidFill>
                  <a:srgbClr val="000000"/>
                </a:solidFill>
                <a:effectLst/>
                <a:latin typeface="Times New Roman" panose="02020603050405020304" pitchFamily="18" charset="0"/>
              </a:rPr>
              <a:t>q) </a:t>
            </a:r>
            <a:r>
              <a:rPr lang="tr-TR" sz="1800" b="0" i="0" dirty="0">
                <a:solidFill>
                  <a:srgbClr val="000000"/>
                </a:solidFill>
                <a:effectLst/>
                <a:latin typeface="Symbol" panose="05050102010706020507" pitchFamily="18" charset="2"/>
              </a:rPr>
              <a:t> </a:t>
            </a:r>
            <a:r>
              <a:rPr lang="tr-TR" sz="1800" b="1" i="0" dirty="0">
                <a:solidFill>
                  <a:srgbClr val="000000"/>
                </a:solidFill>
                <a:effectLst/>
                <a:latin typeface="Times New Roman" panose="02020603050405020304" pitchFamily="18" charset="0"/>
              </a:rPr>
              <a:t>r]</a:t>
            </a:r>
          </a:p>
          <a:p>
            <a:r>
              <a:rPr lang="tr-TR" sz="1800" b="1" i="0" dirty="0">
                <a:solidFill>
                  <a:srgbClr val="000000"/>
                </a:solidFill>
                <a:effectLst/>
                <a:latin typeface="Times New Roman" panose="02020603050405020304" pitchFamily="18" charset="0"/>
              </a:rPr>
              <a:t>[(q </a:t>
            </a:r>
            <a:r>
              <a:rPr lang="tr-TR" sz="1800" b="0" i="0" dirty="0">
                <a:solidFill>
                  <a:srgbClr val="000000"/>
                </a:solidFill>
                <a:effectLst/>
                <a:latin typeface="Symbol" panose="05050102010706020507" pitchFamily="18" charset="2"/>
              </a:rPr>
              <a:t> </a:t>
            </a:r>
            <a:r>
              <a:rPr lang="tr-TR" sz="1800" b="1" i="0" dirty="0">
                <a:solidFill>
                  <a:srgbClr val="000000"/>
                </a:solidFill>
                <a:effectLst/>
                <a:latin typeface="Times New Roman" panose="02020603050405020304" pitchFamily="18" charset="0"/>
              </a:rPr>
              <a:t>r) </a:t>
            </a:r>
            <a:r>
              <a:rPr lang="tr-TR" sz="1800" b="0" i="0" dirty="0">
                <a:solidFill>
                  <a:srgbClr val="000000"/>
                </a:solidFill>
                <a:effectLst/>
                <a:latin typeface="Symbol" panose="05050102010706020507" pitchFamily="18" charset="2"/>
              </a:rPr>
              <a:t> </a:t>
            </a:r>
            <a:r>
              <a:rPr lang="tr-TR" sz="1800" b="1" i="0" dirty="0">
                <a:solidFill>
                  <a:srgbClr val="000000"/>
                </a:solidFill>
                <a:effectLst/>
                <a:latin typeface="Times New Roman" panose="02020603050405020304" pitchFamily="18" charset="0"/>
              </a:rPr>
              <a:t>(p </a:t>
            </a:r>
            <a:r>
              <a:rPr lang="tr-TR" sz="1800" b="0" i="0" dirty="0">
                <a:solidFill>
                  <a:srgbClr val="000000"/>
                </a:solidFill>
                <a:effectLst/>
                <a:latin typeface="Symbol" panose="05050102010706020507" pitchFamily="18" charset="2"/>
              </a:rPr>
              <a:t> </a:t>
            </a:r>
            <a:r>
              <a:rPr lang="tr-TR" sz="1800" b="1" i="0" dirty="0" err="1">
                <a:solidFill>
                  <a:srgbClr val="000000"/>
                </a:solidFill>
                <a:effectLst/>
                <a:latin typeface="Times New Roman" panose="02020603050405020304" pitchFamily="18" charset="0"/>
              </a:rPr>
              <a:t>qı</a:t>
            </a:r>
            <a:r>
              <a:rPr lang="tr-TR" sz="1800" b="1" i="0" dirty="0">
                <a:solidFill>
                  <a:srgbClr val="000000"/>
                </a:solidFill>
                <a:effectLst/>
                <a:latin typeface="Times New Roman" panose="02020603050405020304" pitchFamily="18" charset="0"/>
              </a:rPr>
              <a:t>)] </a:t>
            </a:r>
            <a:r>
              <a:rPr lang="tr-TR" sz="1800" b="0" i="0" dirty="0">
                <a:solidFill>
                  <a:srgbClr val="000000"/>
                </a:solidFill>
                <a:effectLst/>
                <a:latin typeface="Symbol" panose="05050102010706020507" pitchFamily="18" charset="2"/>
              </a:rPr>
              <a:t> </a:t>
            </a:r>
            <a:r>
              <a:rPr lang="tr-TR" sz="1800" b="1" i="0" dirty="0">
                <a:solidFill>
                  <a:srgbClr val="000000"/>
                </a:solidFill>
                <a:effectLst/>
                <a:latin typeface="Times New Roman" panose="02020603050405020304" pitchFamily="18" charset="0"/>
              </a:rPr>
              <a:t>[(p </a:t>
            </a:r>
            <a:r>
              <a:rPr lang="tr-TR" sz="1800" b="0" i="0" dirty="0">
                <a:solidFill>
                  <a:srgbClr val="000000"/>
                </a:solidFill>
                <a:effectLst/>
                <a:latin typeface="Symbol" panose="05050102010706020507" pitchFamily="18" charset="2"/>
              </a:rPr>
              <a:t> </a:t>
            </a:r>
            <a:r>
              <a:rPr lang="tr-TR" sz="1800" b="1" i="0" dirty="0">
                <a:solidFill>
                  <a:srgbClr val="000000"/>
                </a:solidFill>
                <a:effectLst/>
                <a:latin typeface="Times New Roman" panose="02020603050405020304" pitchFamily="18" charset="0"/>
              </a:rPr>
              <a:t>q) </a:t>
            </a:r>
            <a:r>
              <a:rPr lang="tr-TR" sz="1800" b="0" i="0" dirty="0">
                <a:solidFill>
                  <a:srgbClr val="000000"/>
                </a:solidFill>
                <a:effectLst/>
                <a:latin typeface="Symbol" panose="05050102010706020507" pitchFamily="18" charset="2"/>
              </a:rPr>
              <a:t> </a:t>
            </a:r>
            <a:r>
              <a:rPr lang="tr-TR" sz="1800" b="1" i="0" dirty="0">
                <a:solidFill>
                  <a:srgbClr val="000000"/>
                </a:solidFill>
                <a:effectLst/>
                <a:latin typeface="Times New Roman" panose="02020603050405020304" pitchFamily="18" charset="0"/>
              </a:rPr>
              <a:t>r]</a:t>
            </a:r>
            <a:r>
              <a:rPr lang="tr-TR" dirty="0"/>
              <a:t> </a:t>
            </a:r>
            <a:br>
              <a:rPr lang="tr-TR" dirty="0"/>
            </a:br>
            <a:endParaRPr lang="tr-TR" dirty="0"/>
          </a:p>
        </p:txBody>
      </p:sp>
      <p:pic>
        <p:nvPicPr>
          <p:cNvPr id="4" name="Resim 3">
            <a:extLst>
              <a:ext uri="{FF2B5EF4-FFF2-40B4-BE49-F238E27FC236}">
                <a16:creationId xmlns:a16="http://schemas.microsoft.com/office/drawing/2014/main" id="{2755A15A-8F66-C082-3213-FFDF609F3138}"/>
              </a:ext>
            </a:extLst>
          </p:cNvPr>
          <p:cNvPicPr>
            <a:picLocks noChangeAspect="1"/>
          </p:cNvPicPr>
          <p:nvPr/>
        </p:nvPicPr>
        <p:blipFill>
          <a:blip r:embed="rId2"/>
          <a:stretch>
            <a:fillRect/>
          </a:stretch>
        </p:blipFill>
        <p:spPr>
          <a:xfrm>
            <a:off x="1363408" y="1664208"/>
            <a:ext cx="3773673" cy="4074604"/>
          </a:xfrm>
          <a:prstGeom prst="rect">
            <a:avLst/>
          </a:prstGeom>
        </p:spPr>
      </p:pic>
    </p:spTree>
    <p:extLst>
      <p:ext uri="{BB962C8B-B14F-4D97-AF65-F5344CB8AC3E}">
        <p14:creationId xmlns:p14="http://schemas.microsoft.com/office/powerpoint/2010/main" val="27099582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86A7E1EA-C0B9-6AD6-46C0-347770A9C0F4}"/>
              </a:ext>
            </a:extLst>
          </p:cNvPr>
          <p:cNvSpPr txBox="1"/>
          <p:nvPr/>
        </p:nvSpPr>
        <p:spPr>
          <a:xfrm>
            <a:off x="722376" y="155448"/>
            <a:ext cx="10241280" cy="646331"/>
          </a:xfrm>
          <a:prstGeom prst="rect">
            <a:avLst/>
          </a:prstGeom>
          <a:noFill/>
        </p:spPr>
        <p:txBody>
          <a:bodyPr wrap="square">
            <a:spAutoFit/>
          </a:bodyPr>
          <a:lstStyle/>
          <a:p>
            <a:pPr algn="just"/>
            <a:br>
              <a:rPr lang="tr-TR" dirty="0"/>
            </a:br>
            <a:endParaRPr lang="tr-TR" dirty="0"/>
          </a:p>
        </p:txBody>
      </p:sp>
      <p:sp>
        <p:nvSpPr>
          <p:cNvPr id="7" name="Metin kutusu 6">
            <a:extLst>
              <a:ext uri="{FF2B5EF4-FFF2-40B4-BE49-F238E27FC236}">
                <a16:creationId xmlns:a16="http://schemas.microsoft.com/office/drawing/2014/main" id="{0ED452DA-2216-4CA8-7467-4AD51C4AF67C}"/>
              </a:ext>
            </a:extLst>
          </p:cNvPr>
          <p:cNvSpPr txBox="1"/>
          <p:nvPr/>
        </p:nvSpPr>
        <p:spPr>
          <a:xfrm>
            <a:off x="420624" y="228600"/>
            <a:ext cx="10634472" cy="4801314"/>
          </a:xfrm>
          <a:prstGeom prst="rect">
            <a:avLst/>
          </a:prstGeom>
          <a:noFill/>
        </p:spPr>
        <p:txBody>
          <a:bodyPr wrap="square">
            <a:spAutoFit/>
          </a:bodyPr>
          <a:lstStyle/>
          <a:p>
            <a:pPr algn="just"/>
            <a:r>
              <a:rPr lang="tr-TR" sz="1800" b="0" i="0" dirty="0">
                <a:solidFill>
                  <a:srgbClr val="000000"/>
                </a:solidFill>
                <a:effectLst/>
                <a:latin typeface="Times New Roman" panose="02020603050405020304" pitchFamily="18" charset="0"/>
              </a:rPr>
              <a:t>Çözümlemede görüldüğü üzere kıyasın sonuç kısmını “</a:t>
            </a:r>
            <a:r>
              <a:rPr lang="tr-TR" sz="1800" b="0" i="0" dirty="0" err="1">
                <a:solidFill>
                  <a:srgbClr val="000000"/>
                </a:solidFill>
                <a:effectLst/>
                <a:latin typeface="Times New Roman" panose="02020603050405020304" pitchFamily="18" charset="0"/>
              </a:rPr>
              <a:t>yanlış”layan</a:t>
            </a:r>
            <a:r>
              <a:rPr lang="tr-TR" sz="1800" b="0" i="0" dirty="0">
                <a:solidFill>
                  <a:srgbClr val="000000"/>
                </a:solidFill>
                <a:effectLst/>
                <a:latin typeface="Times New Roman" panose="02020603050405020304" pitchFamily="18" charset="0"/>
              </a:rPr>
              <a:t> değerler, öncüller kısmını “</a:t>
            </a:r>
            <a:r>
              <a:rPr lang="tr-TR" sz="1800" b="0" i="0" dirty="0" err="1">
                <a:solidFill>
                  <a:srgbClr val="000000"/>
                </a:solidFill>
                <a:effectLst/>
                <a:latin typeface="Times New Roman" panose="02020603050405020304" pitchFamily="18" charset="0"/>
              </a:rPr>
              <a:t>doğru”ladığından</a:t>
            </a:r>
            <a:r>
              <a:rPr lang="tr-TR" sz="1800" b="0" i="0" dirty="0">
                <a:solidFill>
                  <a:srgbClr val="000000"/>
                </a:solidFill>
                <a:effectLst/>
                <a:latin typeface="Times New Roman" panose="02020603050405020304" pitchFamily="18" charset="0"/>
              </a:rPr>
              <a:t>, kıyas için (D </a:t>
            </a:r>
            <a:r>
              <a:rPr lang="tr-TR" sz="1800" b="0" i="0" dirty="0">
                <a:solidFill>
                  <a:srgbClr val="000000"/>
                </a:solidFill>
                <a:effectLst/>
                <a:latin typeface="Symbol" panose="05050102010706020507" pitchFamily="18" charset="2"/>
              </a:rPr>
              <a:t> </a:t>
            </a:r>
            <a:r>
              <a:rPr lang="tr-TR" sz="1800" b="0" i="0" dirty="0">
                <a:solidFill>
                  <a:srgbClr val="000000"/>
                </a:solidFill>
                <a:effectLst/>
                <a:latin typeface="Times New Roman" panose="02020603050405020304" pitchFamily="18" charset="0"/>
              </a:rPr>
              <a:t>Y) durumu gerçeklenmiş yani p = D, q = Y, r = Y değerleri için (Bu değerler, kıyasın doğruluk tablosunda 4. sıradaki mümkün doğruluk durumunu ifade etmektedir. Eğer ilgili kıyas, doğruluk tablosu yöntemiyle denetlenecek olursa sonuç sütununun 4. satırının “yanlış” olduğu görülecektir) kıyasın “</a:t>
            </a:r>
            <a:r>
              <a:rPr lang="tr-TR" sz="1800" b="0" i="0" dirty="0" err="1">
                <a:solidFill>
                  <a:srgbClr val="000000"/>
                </a:solidFill>
                <a:effectLst/>
                <a:latin typeface="Times New Roman" panose="02020603050405020304" pitchFamily="18" charset="0"/>
              </a:rPr>
              <a:t>yanlış”landığı</a:t>
            </a:r>
            <a:r>
              <a:rPr lang="tr-TR" sz="1800" b="0" i="0" dirty="0">
                <a:solidFill>
                  <a:srgbClr val="000000"/>
                </a:solidFill>
                <a:effectLst/>
                <a:latin typeface="Times New Roman" panose="02020603050405020304" pitchFamily="18" charset="0"/>
              </a:rPr>
              <a:t> gösterilmiştir. Bu nedenle kıyas için “</a:t>
            </a:r>
            <a:r>
              <a:rPr lang="tr-TR" sz="1800" b="0" i="0" dirty="0" err="1">
                <a:solidFill>
                  <a:srgbClr val="000000"/>
                </a:solidFill>
                <a:effectLst/>
                <a:latin typeface="Times New Roman" panose="02020603050405020304" pitchFamily="18" charset="0"/>
              </a:rPr>
              <a:t>geçersiz”dir</a:t>
            </a:r>
            <a:r>
              <a:rPr lang="tr-TR" sz="1800" b="0" i="0" dirty="0">
                <a:solidFill>
                  <a:srgbClr val="000000"/>
                </a:solidFill>
                <a:effectLst/>
                <a:latin typeface="Times New Roman" panose="02020603050405020304" pitchFamily="18" charset="0"/>
              </a:rPr>
              <a:t> denir.</a:t>
            </a:r>
          </a:p>
          <a:p>
            <a:pPr algn="just"/>
            <a:r>
              <a:rPr lang="tr-TR" sz="1800" b="0" i="0" dirty="0">
                <a:solidFill>
                  <a:srgbClr val="000000"/>
                </a:solidFill>
                <a:effectLst/>
                <a:latin typeface="Times New Roman" panose="02020603050405020304" pitchFamily="18" charset="0"/>
              </a:rPr>
              <a:t>Bir ifadenin geçerliliğinin, saçmaya indirgeme yöntemiyle daha hızlı bir şekilde denetlenebildiği gayet açıktır ancak “tutarlılık” denetlemesinin her ifade için aynı hızla yapılamayacağının da bilinmesi gerekir. Örneğin “geçersiz” ve “tutarsız” bir ifadenin denetlenmesinde ilk tespit edilen mümkün durum için ifadenin “Y” olduğu gösterildikten sonra geçersizliği tescil edilmiş olur ve bu nedenle diğer mümkün durumları denetlemek gerekmez. Hâlbuki ifadenin tutarlılığına ilişkin bir hüküm verebilmek için “yanlış” değer vermesi muhtemel diğer mümkün durumların da tüketilmesi gerekmektedir ve bu bazı örnekler için bir hayli karmaşık bir süreç olabilir. Bu nedenledir ki saçmaya indirgeme yöntemi bir tutarlılık denetleme yönteminden ziyade bir geçerlilik denetleme yöntemi olarak anılmalıdır.</a:t>
            </a:r>
          </a:p>
          <a:p>
            <a:pPr algn="just"/>
            <a:r>
              <a:rPr lang="tr-TR" dirty="0"/>
              <a:t> </a:t>
            </a:r>
            <a:br>
              <a:rPr lang="tr-TR" dirty="0"/>
            </a:br>
            <a:endParaRPr lang="tr-TR" sz="1800" b="0" i="0" dirty="0">
              <a:solidFill>
                <a:srgbClr val="000000"/>
              </a:solidFill>
              <a:effectLst/>
              <a:latin typeface="Times New Roman" panose="02020603050405020304" pitchFamily="18" charset="0"/>
            </a:endParaRPr>
          </a:p>
          <a:p>
            <a:pPr algn="just"/>
            <a:r>
              <a:rPr lang="tr-TR" dirty="0"/>
              <a:t> </a:t>
            </a:r>
            <a:br>
              <a:rPr lang="tr-TR" dirty="0"/>
            </a:br>
            <a:endParaRPr lang="tr-TR" dirty="0"/>
          </a:p>
        </p:txBody>
      </p:sp>
    </p:spTree>
    <p:extLst>
      <p:ext uri="{BB962C8B-B14F-4D97-AF65-F5344CB8AC3E}">
        <p14:creationId xmlns:p14="http://schemas.microsoft.com/office/powerpoint/2010/main" val="18787906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C99A05A9-2A6B-C29A-2421-F951B29ED58E}"/>
              </a:ext>
            </a:extLst>
          </p:cNvPr>
          <p:cNvSpPr txBox="1"/>
          <p:nvPr/>
        </p:nvSpPr>
        <p:spPr>
          <a:xfrm>
            <a:off x="685800" y="603504"/>
            <a:ext cx="10195560" cy="1754326"/>
          </a:xfrm>
          <a:prstGeom prst="rect">
            <a:avLst/>
          </a:prstGeom>
          <a:noFill/>
        </p:spPr>
        <p:txBody>
          <a:bodyPr wrap="square">
            <a:spAutoFit/>
          </a:bodyPr>
          <a:lstStyle/>
          <a:p>
            <a:r>
              <a:rPr lang="tr-TR" sz="1800" b="1" i="0" dirty="0">
                <a:solidFill>
                  <a:srgbClr val="000000"/>
                </a:solidFill>
                <a:effectLst/>
                <a:latin typeface="Times New Roman" panose="02020603050405020304" pitchFamily="18" charset="0"/>
              </a:rPr>
              <a:t>Özdeşlik Denetlemesi</a:t>
            </a:r>
          </a:p>
          <a:p>
            <a:endParaRPr lang="tr-TR" sz="1800" b="1" i="0" dirty="0">
              <a:solidFill>
                <a:srgbClr val="000000"/>
              </a:solidFill>
              <a:effectLst/>
              <a:latin typeface="Times New Roman" panose="02020603050405020304" pitchFamily="18" charset="0"/>
            </a:endParaRPr>
          </a:p>
          <a:p>
            <a:r>
              <a:rPr lang="tr-TR" sz="1800" b="1" i="0" dirty="0">
                <a:solidFill>
                  <a:srgbClr val="000000"/>
                </a:solidFill>
                <a:effectLst/>
                <a:latin typeface="Times New Roman" panose="02020603050405020304" pitchFamily="18" charset="0"/>
              </a:rPr>
              <a:t>Örnek 3</a:t>
            </a:r>
          </a:p>
          <a:p>
            <a:r>
              <a:rPr lang="tr-TR" sz="1800" b="1" i="0" dirty="0">
                <a:solidFill>
                  <a:srgbClr val="000000"/>
                </a:solidFill>
                <a:effectLst/>
                <a:latin typeface="Times New Roman" panose="02020603050405020304" pitchFamily="18" charset="0"/>
              </a:rPr>
              <a:t>[(p’ </a:t>
            </a:r>
            <a:r>
              <a:rPr lang="tr-TR" sz="1800" b="0" i="0" dirty="0">
                <a:solidFill>
                  <a:srgbClr val="000000"/>
                </a:solidFill>
                <a:effectLst/>
                <a:latin typeface="Symbol" panose="05050102010706020507" pitchFamily="18" charset="2"/>
              </a:rPr>
              <a:t> </a:t>
            </a:r>
            <a:r>
              <a:rPr lang="tr-TR" sz="1800" b="1" i="0" dirty="0">
                <a:solidFill>
                  <a:srgbClr val="000000"/>
                </a:solidFill>
                <a:effectLst/>
                <a:latin typeface="Times New Roman" panose="02020603050405020304" pitchFamily="18" charset="0"/>
              </a:rPr>
              <a:t>r) </a:t>
            </a:r>
            <a:r>
              <a:rPr lang="tr-TR" sz="1800" b="0" i="0" dirty="0">
                <a:solidFill>
                  <a:srgbClr val="000000"/>
                </a:solidFill>
                <a:effectLst/>
                <a:latin typeface="Symbol" panose="05050102010706020507" pitchFamily="18" charset="2"/>
              </a:rPr>
              <a:t> </a:t>
            </a:r>
            <a:r>
              <a:rPr lang="tr-TR" sz="1800" b="1" i="0" dirty="0">
                <a:solidFill>
                  <a:srgbClr val="000000"/>
                </a:solidFill>
                <a:effectLst/>
                <a:latin typeface="Times New Roman" panose="02020603050405020304" pitchFamily="18" charset="0"/>
              </a:rPr>
              <a:t>q] ile [(p </a:t>
            </a:r>
            <a:r>
              <a:rPr lang="tr-TR" sz="1800" b="0" i="0" dirty="0">
                <a:solidFill>
                  <a:srgbClr val="000000"/>
                </a:solidFill>
                <a:effectLst/>
                <a:latin typeface="Symbol" panose="05050102010706020507" pitchFamily="18" charset="2"/>
              </a:rPr>
              <a:t> </a:t>
            </a:r>
            <a:r>
              <a:rPr lang="tr-TR" sz="1800" b="1" i="0" dirty="0">
                <a:solidFill>
                  <a:srgbClr val="000000"/>
                </a:solidFill>
                <a:effectLst/>
                <a:latin typeface="Times New Roman" panose="02020603050405020304" pitchFamily="18" charset="0"/>
              </a:rPr>
              <a:t>q’) </a:t>
            </a:r>
            <a:r>
              <a:rPr lang="tr-TR" sz="1800" b="0" i="0" dirty="0">
                <a:solidFill>
                  <a:srgbClr val="000000"/>
                </a:solidFill>
                <a:effectLst/>
                <a:latin typeface="Symbol" panose="05050102010706020507" pitchFamily="18" charset="2"/>
              </a:rPr>
              <a:t> </a:t>
            </a:r>
            <a:r>
              <a:rPr lang="tr-TR" sz="1800" b="1" i="0" dirty="0">
                <a:solidFill>
                  <a:srgbClr val="000000"/>
                </a:solidFill>
                <a:effectLst/>
                <a:latin typeface="Times New Roman" panose="02020603050405020304" pitchFamily="18" charset="0"/>
              </a:rPr>
              <a:t>r] özdeş midir?</a:t>
            </a:r>
          </a:p>
          <a:p>
            <a:r>
              <a:rPr lang="tr-TR" sz="1800" b="1" i="0" dirty="0">
                <a:solidFill>
                  <a:srgbClr val="000000"/>
                </a:solidFill>
                <a:effectLst/>
                <a:latin typeface="Times New Roman" panose="02020603050405020304" pitchFamily="18" charset="0"/>
              </a:rPr>
              <a:t>[(p’ </a:t>
            </a:r>
            <a:r>
              <a:rPr lang="tr-TR" sz="1800" b="0" i="0" dirty="0">
                <a:solidFill>
                  <a:srgbClr val="000000"/>
                </a:solidFill>
                <a:effectLst/>
                <a:latin typeface="Symbol" panose="05050102010706020507" pitchFamily="18" charset="2"/>
              </a:rPr>
              <a:t> </a:t>
            </a:r>
            <a:r>
              <a:rPr lang="tr-TR" sz="1800" b="1" i="0" dirty="0">
                <a:solidFill>
                  <a:srgbClr val="000000"/>
                </a:solidFill>
                <a:effectLst/>
                <a:latin typeface="Times New Roman" panose="02020603050405020304" pitchFamily="18" charset="0"/>
              </a:rPr>
              <a:t>r) </a:t>
            </a:r>
            <a:r>
              <a:rPr lang="tr-TR" sz="1800" b="0" i="0" dirty="0">
                <a:solidFill>
                  <a:srgbClr val="000000"/>
                </a:solidFill>
                <a:effectLst/>
                <a:latin typeface="Symbol" panose="05050102010706020507" pitchFamily="18" charset="2"/>
              </a:rPr>
              <a:t> </a:t>
            </a:r>
            <a:r>
              <a:rPr lang="tr-TR" sz="1800" b="1" i="0" dirty="0">
                <a:solidFill>
                  <a:srgbClr val="000000"/>
                </a:solidFill>
                <a:effectLst/>
                <a:latin typeface="Times New Roman" panose="02020603050405020304" pitchFamily="18" charset="0"/>
              </a:rPr>
              <a:t>q] </a:t>
            </a:r>
            <a:r>
              <a:rPr lang="tr-TR" sz="1800" b="0" i="0" dirty="0">
                <a:solidFill>
                  <a:srgbClr val="000000"/>
                </a:solidFill>
                <a:effectLst/>
                <a:latin typeface="Symbol" panose="05050102010706020507" pitchFamily="18" charset="2"/>
              </a:rPr>
              <a:t> </a:t>
            </a:r>
            <a:r>
              <a:rPr lang="tr-TR" sz="1800" b="1" i="0" dirty="0">
                <a:solidFill>
                  <a:srgbClr val="000000"/>
                </a:solidFill>
                <a:effectLst/>
                <a:latin typeface="Times New Roman" panose="02020603050405020304" pitchFamily="18" charset="0"/>
              </a:rPr>
              <a:t>[(p </a:t>
            </a:r>
            <a:r>
              <a:rPr lang="tr-TR" sz="1800" b="0" i="0" dirty="0">
                <a:solidFill>
                  <a:srgbClr val="000000"/>
                </a:solidFill>
                <a:effectLst/>
                <a:latin typeface="Symbol" panose="05050102010706020507" pitchFamily="18" charset="2"/>
              </a:rPr>
              <a:t> </a:t>
            </a:r>
            <a:r>
              <a:rPr lang="tr-TR" sz="1800" b="1" i="0" dirty="0">
                <a:solidFill>
                  <a:srgbClr val="000000"/>
                </a:solidFill>
                <a:effectLst/>
                <a:latin typeface="Times New Roman" panose="02020603050405020304" pitchFamily="18" charset="0"/>
              </a:rPr>
              <a:t>q’) </a:t>
            </a:r>
            <a:r>
              <a:rPr lang="tr-TR" sz="1800" b="0" i="0" dirty="0">
                <a:solidFill>
                  <a:srgbClr val="000000"/>
                </a:solidFill>
                <a:effectLst/>
                <a:latin typeface="Symbol" panose="05050102010706020507" pitchFamily="18" charset="2"/>
              </a:rPr>
              <a:t> </a:t>
            </a:r>
            <a:r>
              <a:rPr lang="tr-TR" sz="1800" b="1" i="0" dirty="0">
                <a:solidFill>
                  <a:srgbClr val="000000"/>
                </a:solidFill>
                <a:effectLst/>
                <a:latin typeface="Times New Roman" panose="02020603050405020304" pitchFamily="18" charset="0"/>
              </a:rPr>
              <a:t>r]</a:t>
            </a:r>
            <a:r>
              <a:rPr lang="tr-TR" dirty="0"/>
              <a:t> </a:t>
            </a:r>
            <a:br>
              <a:rPr lang="tr-TR" dirty="0"/>
            </a:br>
            <a:endParaRPr lang="tr-TR" dirty="0"/>
          </a:p>
        </p:txBody>
      </p:sp>
      <p:pic>
        <p:nvPicPr>
          <p:cNvPr id="4" name="Resim 3">
            <a:extLst>
              <a:ext uri="{FF2B5EF4-FFF2-40B4-BE49-F238E27FC236}">
                <a16:creationId xmlns:a16="http://schemas.microsoft.com/office/drawing/2014/main" id="{B055A6AF-7F7C-CC15-612C-8E4C194B3FFA}"/>
              </a:ext>
            </a:extLst>
          </p:cNvPr>
          <p:cNvPicPr>
            <a:picLocks noChangeAspect="1"/>
          </p:cNvPicPr>
          <p:nvPr/>
        </p:nvPicPr>
        <p:blipFill>
          <a:blip r:embed="rId2"/>
          <a:stretch>
            <a:fillRect/>
          </a:stretch>
        </p:blipFill>
        <p:spPr>
          <a:xfrm>
            <a:off x="795666" y="2139696"/>
            <a:ext cx="3002113" cy="4352544"/>
          </a:xfrm>
          <a:prstGeom prst="rect">
            <a:avLst/>
          </a:prstGeom>
        </p:spPr>
      </p:pic>
    </p:spTree>
    <p:extLst>
      <p:ext uri="{BB962C8B-B14F-4D97-AF65-F5344CB8AC3E}">
        <p14:creationId xmlns:p14="http://schemas.microsoft.com/office/powerpoint/2010/main" val="29239726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08D21229-A180-5D41-4412-DE787FF5EDC7}"/>
              </a:ext>
            </a:extLst>
          </p:cNvPr>
          <p:cNvSpPr txBox="1"/>
          <p:nvPr/>
        </p:nvSpPr>
        <p:spPr>
          <a:xfrm>
            <a:off x="923544" y="2406230"/>
            <a:ext cx="9070848" cy="646331"/>
          </a:xfrm>
          <a:prstGeom prst="rect">
            <a:avLst/>
          </a:prstGeom>
          <a:noFill/>
        </p:spPr>
        <p:txBody>
          <a:bodyPr wrap="square">
            <a:spAutoFit/>
          </a:bodyPr>
          <a:lstStyle/>
          <a:p>
            <a:pPr algn="just"/>
            <a:br>
              <a:rPr lang="tr-TR" dirty="0"/>
            </a:br>
            <a:endParaRPr lang="tr-TR" dirty="0"/>
          </a:p>
        </p:txBody>
      </p:sp>
      <p:sp>
        <p:nvSpPr>
          <p:cNvPr id="11" name="Metin kutusu 10">
            <a:extLst>
              <a:ext uri="{FF2B5EF4-FFF2-40B4-BE49-F238E27FC236}">
                <a16:creationId xmlns:a16="http://schemas.microsoft.com/office/drawing/2014/main" id="{0EBEB695-0F7C-23DB-7749-164136AF1D59}"/>
              </a:ext>
            </a:extLst>
          </p:cNvPr>
          <p:cNvSpPr txBox="1"/>
          <p:nvPr/>
        </p:nvSpPr>
        <p:spPr>
          <a:xfrm>
            <a:off x="1179576" y="137160"/>
            <a:ext cx="9966960" cy="3970318"/>
          </a:xfrm>
          <a:prstGeom prst="rect">
            <a:avLst/>
          </a:prstGeom>
          <a:noFill/>
        </p:spPr>
        <p:txBody>
          <a:bodyPr wrap="square">
            <a:spAutoFit/>
          </a:bodyPr>
          <a:lstStyle/>
          <a:p>
            <a:pPr algn="just"/>
            <a:r>
              <a:rPr lang="tr-TR" sz="1800" b="0" i="0" dirty="0">
                <a:solidFill>
                  <a:srgbClr val="000000"/>
                </a:solidFill>
                <a:effectLst/>
                <a:latin typeface="Times New Roman" panose="02020603050405020304" pitchFamily="18" charset="0"/>
              </a:rPr>
              <a:t>Çözümlemede görüldüğü üzere özdeşlik denetlemesinin ana eklemi olan “</a:t>
            </a:r>
            <a:r>
              <a:rPr lang="tr-TR" sz="1800" b="0" i="0" dirty="0">
                <a:solidFill>
                  <a:srgbClr val="000000"/>
                </a:solidFill>
                <a:effectLst/>
                <a:latin typeface="Symbol" panose="05050102010706020507" pitchFamily="18" charset="2"/>
              </a:rPr>
              <a:t></a:t>
            </a:r>
            <a:r>
              <a:rPr lang="tr-TR" sz="1800" b="0" i="0" dirty="0">
                <a:solidFill>
                  <a:srgbClr val="000000"/>
                </a:solidFill>
                <a:effectLst/>
                <a:latin typeface="Times New Roman" panose="02020603050405020304" pitchFamily="18" charset="0"/>
              </a:rPr>
              <a:t>” eklemi (D </a:t>
            </a:r>
            <a:r>
              <a:rPr lang="tr-TR" sz="1800" b="0" i="0" dirty="0">
                <a:solidFill>
                  <a:srgbClr val="000000"/>
                </a:solidFill>
                <a:effectLst/>
                <a:latin typeface="Symbol" panose="05050102010706020507" pitchFamily="18" charset="2"/>
              </a:rPr>
              <a:t> </a:t>
            </a:r>
            <a:r>
              <a:rPr lang="tr-TR" sz="1800" b="0" i="0" dirty="0">
                <a:solidFill>
                  <a:srgbClr val="000000"/>
                </a:solidFill>
                <a:effectLst/>
                <a:latin typeface="Times New Roman" panose="02020603050405020304" pitchFamily="18" charset="0"/>
              </a:rPr>
              <a:t>Y) ile (Y </a:t>
            </a:r>
            <a:r>
              <a:rPr lang="tr-TR" sz="1800" b="0" i="0" dirty="0">
                <a:solidFill>
                  <a:srgbClr val="000000"/>
                </a:solidFill>
                <a:effectLst/>
                <a:latin typeface="Symbol" panose="05050102010706020507" pitchFamily="18" charset="2"/>
              </a:rPr>
              <a:t> </a:t>
            </a:r>
            <a:r>
              <a:rPr lang="tr-TR" sz="1800" b="0" i="0" dirty="0">
                <a:solidFill>
                  <a:srgbClr val="000000"/>
                </a:solidFill>
                <a:effectLst/>
                <a:latin typeface="Times New Roman" panose="02020603050405020304" pitchFamily="18" charset="0"/>
              </a:rPr>
              <a:t>D) durumlarında “yanlış” değeri vermektedir. Küçük bileşenleri bağlayan eklemlerin özelliklerine dikkat edildiğinde, basit önermelerin değerlerine, (Y </a:t>
            </a:r>
            <a:r>
              <a:rPr lang="tr-TR" sz="1800" b="0" i="0" dirty="0">
                <a:solidFill>
                  <a:srgbClr val="000000"/>
                </a:solidFill>
                <a:effectLst/>
                <a:latin typeface="Symbol" panose="05050102010706020507" pitchFamily="18" charset="2"/>
              </a:rPr>
              <a:t> </a:t>
            </a:r>
            <a:r>
              <a:rPr lang="tr-TR" sz="1800" b="0" i="0" dirty="0">
                <a:solidFill>
                  <a:srgbClr val="000000"/>
                </a:solidFill>
                <a:effectLst/>
                <a:latin typeface="Times New Roman" panose="02020603050405020304" pitchFamily="18" charset="0"/>
              </a:rPr>
              <a:t>D) durumu üzerinden daha hızlı bir şekilde ulaşılabileceği görülecektir. Nitekim ilgili işlemler neticesinde elde edilen p = Y, q = Y, r = D değerleri için ana eklemin “</a:t>
            </a:r>
            <a:r>
              <a:rPr lang="tr-TR" sz="1800" b="0" i="0" dirty="0" err="1">
                <a:solidFill>
                  <a:srgbClr val="000000"/>
                </a:solidFill>
                <a:effectLst/>
                <a:latin typeface="Times New Roman" panose="02020603050405020304" pitchFamily="18" charset="0"/>
              </a:rPr>
              <a:t>yanlış”lanabildiği</a:t>
            </a:r>
            <a:r>
              <a:rPr lang="tr-TR" sz="1800" b="0" i="0" dirty="0">
                <a:solidFill>
                  <a:srgbClr val="000000"/>
                </a:solidFill>
                <a:effectLst/>
                <a:latin typeface="Times New Roman" panose="02020603050405020304" pitchFamily="18" charset="0"/>
              </a:rPr>
              <a:t> gösterilmiş, (D </a:t>
            </a:r>
            <a:r>
              <a:rPr lang="tr-TR" sz="1800" b="0" i="0" dirty="0">
                <a:solidFill>
                  <a:srgbClr val="000000"/>
                </a:solidFill>
                <a:effectLst/>
                <a:latin typeface="Symbol" panose="05050102010706020507" pitchFamily="18" charset="2"/>
              </a:rPr>
              <a:t> </a:t>
            </a:r>
            <a:r>
              <a:rPr lang="tr-TR" sz="1800" b="0" i="0" dirty="0">
                <a:solidFill>
                  <a:srgbClr val="000000"/>
                </a:solidFill>
                <a:effectLst/>
                <a:latin typeface="Times New Roman" panose="02020603050405020304" pitchFamily="18" charset="0"/>
              </a:rPr>
              <a:t>Y) durumunun değerlendirilmesine ise bu sebeple gerek kalmamıştır. Sonuç itibariyle söz konusu iki önermenin özdeş olmadığı tespit edilmiştir.</a:t>
            </a:r>
          </a:p>
          <a:p>
            <a:pPr algn="just"/>
            <a:r>
              <a:rPr lang="tr-TR" dirty="0">
                <a:solidFill>
                  <a:srgbClr val="000000"/>
                </a:solidFill>
                <a:latin typeface="Times New Roman" panose="02020603050405020304" pitchFamily="18" charset="0"/>
              </a:rPr>
              <a:t> </a:t>
            </a:r>
          </a:p>
          <a:p>
            <a:pPr algn="just"/>
            <a:r>
              <a:rPr lang="tr-TR" dirty="0">
                <a:solidFill>
                  <a:srgbClr val="000000"/>
                </a:solidFill>
                <a:latin typeface="Times New Roman" panose="02020603050405020304" pitchFamily="18" charset="0"/>
              </a:rPr>
              <a:t>                               Bölüm Soruları</a:t>
            </a:r>
          </a:p>
          <a:p>
            <a:pPr algn="just"/>
            <a:endParaRPr lang="tr-TR" sz="1800" b="0" i="0" dirty="0">
              <a:solidFill>
                <a:srgbClr val="000000"/>
              </a:solidFill>
              <a:effectLst/>
              <a:latin typeface="Times New Roman" panose="02020603050405020304" pitchFamily="18" charset="0"/>
            </a:endParaRPr>
          </a:p>
          <a:p>
            <a:pPr algn="just"/>
            <a:endParaRPr lang="tr-TR" dirty="0">
              <a:solidFill>
                <a:srgbClr val="000000"/>
              </a:solidFill>
              <a:latin typeface="Times New Roman" panose="02020603050405020304" pitchFamily="18" charset="0"/>
            </a:endParaRPr>
          </a:p>
          <a:p>
            <a:pPr algn="just"/>
            <a:endParaRPr lang="tr-TR" sz="1800" b="0" i="0" dirty="0">
              <a:solidFill>
                <a:srgbClr val="000000"/>
              </a:solidFill>
              <a:effectLst/>
              <a:latin typeface="Times New Roman" panose="02020603050405020304" pitchFamily="18" charset="0"/>
            </a:endParaRPr>
          </a:p>
          <a:p>
            <a:pPr algn="just"/>
            <a:endParaRPr lang="tr-TR" dirty="0">
              <a:solidFill>
                <a:srgbClr val="000000"/>
              </a:solidFill>
              <a:latin typeface="Times New Roman" panose="02020603050405020304" pitchFamily="18" charset="0"/>
            </a:endParaRPr>
          </a:p>
          <a:p>
            <a:pPr algn="just"/>
            <a:r>
              <a:rPr lang="tr-TR" dirty="0"/>
              <a:t> </a:t>
            </a:r>
            <a:br>
              <a:rPr lang="tr-TR" dirty="0"/>
            </a:br>
            <a:endParaRPr lang="tr-TR" dirty="0"/>
          </a:p>
        </p:txBody>
      </p:sp>
      <p:graphicFrame>
        <p:nvGraphicFramePr>
          <p:cNvPr id="9" name="Tablo 8">
            <a:extLst>
              <a:ext uri="{FF2B5EF4-FFF2-40B4-BE49-F238E27FC236}">
                <a16:creationId xmlns:a16="http://schemas.microsoft.com/office/drawing/2014/main" id="{3BEA6126-1002-219E-E24B-58C096C4DF30}"/>
              </a:ext>
            </a:extLst>
          </p:cNvPr>
          <p:cNvGraphicFramePr>
            <a:graphicFrameLocks noGrp="1"/>
          </p:cNvGraphicFramePr>
          <p:nvPr>
            <p:extLst>
              <p:ext uri="{D42A27DB-BD31-4B8C-83A1-F6EECF244321}">
                <p14:modId xmlns:p14="http://schemas.microsoft.com/office/powerpoint/2010/main" val="110003360"/>
              </p:ext>
            </p:extLst>
          </p:nvPr>
        </p:nvGraphicFramePr>
        <p:xfrm>
          <a:off x="1415160" y="2500795"/>
          <a:ext cx="6000624" cy="640080"/>
        </p:xfrm>
        <a:graphic>
          <a:graphicData uri="http://schemas.openxmlformats.org/drawingml/2006/table">
            <a:tbl>
              <a:tblPr/>
              <a:tblGrid>
                <a:gridCol w="1037702">
                  <a:extLst>
                    <a:ext uri="{9D8B030D-6E8A-4147-A177-3AD203B41FA5}">
                      <a16:colId xmlns:a16="http://schemas.microsoft.com/office/drawing/2014/main" val="1942547633"/>
                    </a:ext>
                  </a:extLst>
                </a:gridCol>
                <a:gridCol w="4962922">
                  <a:extLst>
                    <a:ext uri="{9D8B030D-6E8A-4147-A177-3AD203B41FA5}">
                      <a16:colId xmlns:a16="http://schemas.microsoft.com/office/drawing/2014/main" val="168401684"/>
                    </a:ext>
                  </a:extLst>
                </a:gridCol>
              </a:tblGrid>
              <a:tr h="160109">
                <a:tc>
                  <a:txBody>
                    <a:bodyPr/>
                    <a:lstStyle/>
                    <a:p>
                      <a:r>
                        <a:rPr lang="tr-TR" sz="1800" b="0" i="0" dirty="0">
                          <a:solidFill>
                            <a:srgbClr val="000000"/>
                          </a:solidFill>
                          <a:effectLst/>
                          <a:latin typeface="Times New Roman" panose="02020603050405020304" pitchFamily="18" charset="0"/>
                        </a:rPr>
                        <a:t>1. </a:t>
                      </a:r>
                      <a:endParaRPr lang="tr-TR" sz="1800" dirty="0">
                        <a:effectLst/>
                      </a:endParaRPr>
                    </a:p>
                  </a:txBody>
                  <a:tcPr anchor="ctr">
                    <a:lnL>
                      <a:noFill/>
                    </a:lnL>
                    <a:lnR>
                      <a:noFill/>
                    </a:lnR>
                    <a:lnT>
                      <a:noFill/>
                    </a:lnT>
                    <a:lnB>
                      <a:noFill/>
                    </a:lnB>
                    <a:noFill/>
                  </a:tcPr>
                </a:tc>
                <a:tc>
                  <a:txBody>
                    <a:bodyPr/>
                    <a:lstStyle/>
                    <a:p>
                      <a:r>
                        <a:rPr lang="tr-TR" sz="1800" b="0" i="0" dirty="0">
                          <a:solidFill>
                            <a:srgbClr val="000000"/>
                          </a:solidFill>
                          <a:effectLst/>
                          <a:latin typeface="Times New Roman" panose="02020603050405020304" pitchFamily="18" charset="0"/>
                        </a:rPr>
                        <a:t>“Saçmaya indirgeme yöntemi” hangi mantık ilkesini kendisine zemin olarak Kullanılır?</a:t>
                      </a:r>
                      <a:endParaRPr lang="tr-TR" sz="1800" dirty="0">
                        <a:effectLst/>
                      </a:endParaRPr>
                    </a:p>
                  </a:txBody>
                  <a:tcPr anchor="ctr">
                    <a:lnL>
                      <a:noFill/>
                    </a:lnL>
                    <a:lnR>
                      <a:noFill/>
                    </a:lnR>
                    <a:lnT>
                      <a:noFill/>
                    </a:lnT>
                    <a:lnB>
                      <a:noFill/>
                    </a:lnB>
                    <a:noFill/>
                  </a:tcPr>
                </a:tc>
                <a:extLst>
                  <a:ext uri="{0D108BD9-81ED-4DB2-BD59-A6C34878D82A}">
                    <a16:rowId xmlns:a16="http://schemas.microsoft.com/office/drawing/2014/main" val="945024731"/>
                  </a:ext>
                </a:extLst>
              </a:tr>
            </a:tbl>
          </a:graphicData>
        </a:graphic>
      </p:graphicFrame>
      <p:sp>
        <p:nvSpPr>
          <p:cNvPr id="10" name="Rectangle 4">
            <a:extLst>
              <a:ext uri="{FF2B5EF4-FFF2-40B4-BE49-F238E27FC236}">
                <a16:creationId xmlns:a16="http://schemas.microsoft.com/office/drawing/2014/main" id="{8C58C96E-1DF1-CD4B-BF91-6768F753912C}"/>
              </a:ext>
            </a:extLst>
          </p:cNvPr>
          <p:cNvSpPr>
            <a:spLocks noChangeArrowheads="1"/>
          </p:cNvSpPr>
          <p:nvPr/>
        </p:nvSpPr>
        <p:spPr bwMode="auto">
          <a:xfrm>
            <a:off x="2221991" y="3219591"/>
            <a:ext cx="2907793" cy="304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a. </a:t>
            </a:r>
            <a:r>
              <a:rPr kumimoji="0" lang="tr-TR" altLang="tr-TR"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Çelişmezlik</a:t>
            </a:r>
            <a:endParaRPr kumimoji="0" lang="tr-TR" altLang="tr-TR"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b. Özdeşlik</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c. Üçüncü Halin Olmazlığı</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d. Tutarlılık</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e. Neden-Sonuç Bağlantısı</a:t>
            </a:r>
            <a:r>
              <a:rPr kumimoji="0" lang="tr-TR" altLang="tr-TR" b="0" i="0" u="none" strike="noStrike" cap="none" normalizeH="0" baseline="0" dirty="0">
                <a:ln>
                  <a:noFill/>
                </a:ln>
                <a:solidFill>
                  <a:schemeClr val="tx1"/>
                </a:solidFill>
                <a:effectLst/>
              </a:rPr>
              <a:t> </a:t>
            </a:r>
            <a:br>
              <a:rPr kumimoji="0" lang="tr-TR" altLang="tr-TR" sz="1800" b="0" i="0" u="none" strike="noStrike" cap="none" normalizeH="0" baseline="0" dirty="0">
                <a:ln>
                  <a:noFill/>
                </a:ln>
                <a:solidFill>
                  <a:schemeClr val="tx1"/>
                </a:solidFill>
                <a:effectLst/>
                <a:latin typeface="Arial" panose="020B0604020202020204" pitchFamily="34" charset="0"/>
              </a:rPr>
            </a:b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146360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9525C9D3-2E4D-BC17-6E57-9440F16A0BDE}"/>
              </a:ext>
            </a:extLst>
          </p:cNvPr>
          <p:cNvSpPr txBox="1"/>
          <p:nvPr/>
        </p:nvSpPr>
        <p:spPr>
          <a:xfrm>
            <a:off x="1386840" y="393192"/>
            <a:ext cx="9418320" cy="5355312"/>
          </a:xfrm>
          <a:prstGeom prst="rect">
            <a:avLst/>
          </a:prstGeom>
          <a:noFill/>
        </p:spPr>
        <p:txBody>
          <a:bodyPr wrap="square">
            <a:spAutoFit/>
          </a:bodyPr>
          <a:lstStyle/>
          <a:p>
            <a:pPr algn="just"/>
            <a:r>
              <a:rPr lang="tr-TR" sz="1800" b="0" i="0" dirty="0">
                <a:solidFill>
                  <a:srgbClr val="000000"/>
                </a:solidFill>
                <a:effectLst/>
                <a:latin typeface="Times New Roman" panose="02020603050405020304" pitchFamily="18" charset="0"/>
              </a:rPr>
              <a:t>2. Saçmaya indirgeme yöntemi ile denetlenen bir çıkarımın sonuç satırında en az bir “doğru” değeri bulunuyorsa bu ifade için aşağıdakilerden hangisi kesin olarak söylenebilir?</a:t>
            </a:r>
          </a:p>
          <a:p>
            <a:pPr algn="just"/>
            <a:endParaRPr lang="tr-TR" sz="1800" b="0" i="0" dirty="0">
              <a:solidFill>
                <a:srgbClr val="000000"/>
              </a:solidFill>
              <a:effectLst/>
              <a:latin typeface="Times New Roman" panose="02020603050405020304" pitchFamily="18" charset="0"/>
            </a:endParaRPr>
          </a:p>
          <a:p>
            <a:r>
              <a:rPr lang="tr-TR" sz="1800" b="0" i="0" dirty="0">
                <a:solidFill>
                  <a:srgbClr val="000000"/>
                </a:solidFill>
                <a:effectLst/>
                <a:latin typeface="Times New Roman" panose="02020603050405020304" pitchFamily="18" charset="0"/>
              </a:rPr>
              <a:t>a. Geçerli</a:t>
            </a:r>
          </a:p>
          <a:p>
            <a:r>
              <a:rPr lang="tr-TR" sz="1800" b="0" i="0" dirty="0">
                <a:solidFill>
                  <a:srgbClr val="000000"/>
                </a:solidFill>
                <a:effectLst/>
                <a:latin typeface="Times New Roman" panose="02020603050405020304" pitchFamily="18" charset="0"/>
              </a:rPr>
              <a:t>b. Geçersiz</a:t>
            </a:r>
          </a:p>
          <a:p>
            <a:r>
              <a:rPr lang="tr-TR" sz="1800" b="0" i="0" dirty="0">
                <a:solidFill>
                  <a:srgbClr val="000000"/>
                </a:solidFill>
                <a:effectLst/>
                <a:latin typeface="Times New Roman" panose="02020603050405020304" pitchFamily="18" charset="0"/>
              </a:rPr>
              <a:t>c. Tutarlı</a:t>
            </a:r>
          </a:p>
          <a:p>
            <a:r>
              <a:rPr lang="tr-TR" sz="1800" b="0" i="0" dirty="0">
                <a:solidFill>
                  <a:srgbClr val="000000"/>
                </a:solidFill>
                <a:effectLst/>
                <a:latin typeface="Times New Roman" panose="02020603050405020304" pitchFamily="18" charset="0"/>
              </a:rPr>
              <a:t>d. Tutarsız</a:t>
            </a:r>
          </a:p>
          <a:p>
            <a:r>
              <a:rPr lang="tr-TR" sz="1800" b="0" i="0" dirty="0">
                <a:solidFill>
                  <a:srgbClr val="000000"/>
                </a:solidFill>
                <a:effectLst/>
                <a:latin typeface="Times New Roman" panose="02020603050405020304" pitchFamily="18" charset="0"/>
              </a:rPr>
              <a:t>e. Eşdeğer</a:t>
            </a:r>
            <a:r>
              <a:rPr lang="tr-TR" dirty="0"/>
              <a:t> </a:t>
            </a:r>
          </a:p>
          <a:p>
            <a:endParaRPr lang="tr-TR" dirty="0"/>
          </a:p>
          <a:p>
            <a:r>
              <a:rPr lang="tr-TR" sz="1800" b="0" i="0" dirty="0">
                <a:solidFill>
                  <a:srgbClr val="000000"/>
                </a:solidFill>
                <a:effectLst/>
                <a:latin typeface="Times New Roman" panose="02020603050405020304" pitchFamily="18" charset="0"/>
              </a:rPr>
              <a:t>3. Saçmaya indirgeme yöntemi ile denetlenen iki çıkarımının sonuç satırındaki doğruluk değerleri dikkate alınarak aşağıdakilerden hangisi ile ilgili bir değerlendirmede bulunulabilir?</a:t>
            </a:r>
          </a:p>
          <a:p>
            <a:endParaRPr lang="tr-TR" sz="1800" b="0" i="0" dirty="0">
              <a:solidFill>
                <a:srgbClr val="000000"/>
              </a:solidFill>
              <a:effectLst/>
              <a:latin typeface="Times New Roman" panose="02020603050405020304" pitchFamily="18" charset="0"/>
            </a:endParaRPr>
          </a:p>
          <a:p>
            <a:r>
              <a:rPr lang="tr-TR" sz="1800" b="0" i="0" dirty="0">
                <a:solidFill>
                  <a:srgbClr val="000000"/>
                </a:solidFill>
                <a:effectLst/>
                <a:latin typeface="Times New Roman" panose="02020603050405020304" pitchFamily="18" charset="0"/>
              </a:rPr>
              <a:t>a. Geçerlilik</a:t>
            </a:r>
          </a:p>
          <a:p>
            <a:r>
              <a:rPr lang="tr-TR" sz="1800" b="0" i="0" dirty="0">
                <a:solidFill>
                  <a:srgbClr val="000000"/>
                </a:solidFill>
                <a:effectLst/>
                <a:latin typeface="Times New Roman" panose="02020603050405020304" pitchFamily="18" charset="0"/>
              </a:rPr>
              <a:t>b. Geçersizlik</a:t>
            </a:r>
          </a:p>
          <a:p>
            <a:r>
              <a:rPr lang="tr-TR" sz="1800" b="0" i="0" dirty="0">
                <a:solidFill>
                  <a:srgbClr val="000000"/>
                </a:solidFill>
                <a:effectLst/>
                <a:latin typeface="Times New Roman" panose="02020603050405020304" pitchFamily="18" charset="0"/>
              </a:rPr>
              <a:t>c. Tutarlılık</a:t>
            </a:r>
          </a:p>
          <a:p>
            <a:r>
              <a:rPr lang="tr-TR" sz="1800" b="0" i="0" dirty="0">
                <a:solidFill>
                  <a:srgbClr val="000000"/>
                </a:solidFill>
                <a:effectLst/>
                <a:latin typeface="Times New Roman" panose="02020603050405020304" pitchFamily="18" charset="0"/>
              </a:rPr>
              <a:t>d. Tutarsızlık</a:t>
            </a:r>
          </a:p>
          <a:p>
            <a:r>
              <a:rPr lang="tr-TR" sz="1800" b="0" i="0" dirty="0">
                <a:solidFill>
                  <a:srgbClr val="000000"/>
                </a:solidFill>
                <a:effectLst/>
                <a:latin typeface="Times New Roman" panose="02020603050405020304" pitchFamily="18" charset="0"/>
              </a:rPr>
              <a:t>e. Eşdeğerlik</a:t>
            </a:r>
            <a:r>
              <a:rPr lang="tr-TR" dirty="0"/>
              <a:t> </a:t>
            </a:r>
            <a:br>
              <a:rPr lang="tr-TR" dirty="0"/>
            </a:br>
            <a:br>
              <a:rPr lang="tr-TR" dirty="0"/>
            </a:br>
            <a:endParaRPr lang="tr-TR" dirty="0"/>
          </a:p>
        </p:txBody>
      </p:sp>
    </p:spTree>
    <p:extLst>
      <p:ext uri="{BB962C8B-B14F-4D97-AF65-F5344CB8AC3E}">
        <p14:creationId xmlns:p14="http://schemas.microsoft.com/office/powerpoint/2010/main" val="170306660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940</TotalTime>
  <Words>1752</Words>
  <Application>Microsoft Office PowerPoint</Application>
  <PresentationFormat>Geniş ekran</PresentationFormat>
  <Paragraphs>150</Paragraphs>
  <Slides>13</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13</vt:i4>
      </vt:variant>
    </vt:vector>
  </HeadingPairs>
  <TitlesOfParts>
    <vt:vector size="20" baseType="lpstr">
      <vt:lpstr>Aptos</vt:lpstr>
      <vt:lpstr>Aptos Display</vt:lpstr>
      <vt:lpstr>Arial</vt:lpstr>
      <vt:lpstr>Cambria Math</vt:lpstr>
      <vt:lpstr>Symbol</vt:lpstr>
      <vt:lpstr>Times New Roman</vt:lpstr>
      <vt:lpstr>Office Teması</vt:lpstr>
      <vt:lpstr>Modern Mantık</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müjdat güngör</dc:creator>
  <cp:lastModifiedBy>müjdat güngör</cp:lastModifiedBy>
  <cp:revision>4</cp:revision>
  <dcterms:created xsi:type="dcterms:W3CDTF">2025-03-11T06:22:47Z</dcterms:created>
  <dcterms:modified xsi:type="dcterms:W3CDTF">2025-03-18T19:34:34Z</dcterms:modified>
</cp:coreProperties>
</file>